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75" r:id="rId3"/>
    <p:sldId id="604" r:id="rId4"/>
    <p:sldId id="535" r:id="rId5"/>
    <p:sldId id="622" r:id="rId6"/>
    <p:sldId id="577" r:id="rId7"/>
    <p:sldId id="620" r:id="rId8"/>
    <p:sldId id="609" r:id="rId9"/>
    <p:sldId id="266" r:id="rId10"/>
    <p:sldId id="289" r:id="rId11"/>
    <p:sldId id="619" r:id="rId12"/>
    <p:sldId id="596" r:id="rId13"/>
    <p:sldId id="610" r:id="rId14"/>
    <p:sldId id="569" r:id="rId15"/>
    <p:sldId id="568" r:id="rId16"/>
    <p:sldId id="567" r:id="rId17"/>
    <p:sldId id="600" r:id="rId18"/>
    <p:sldId id="605" r:id="rId19"/>
    <p:sldId id="606" r:id="rId20"/>
    <p:sldId id="624" r:id="rId21"/>
    <p:sldId id="625" r:id="rId22"/>
    <p:sldId id="376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ndula Maihorn" initials="VM" lastIdx="10" clrIdx="0">
    <p:extLst>
      <p:ext uri="{19B8F6BF-5375-455C-9EA6-DF929625EA0E}">
        <p15:presenceInfo xmlns:p15="http://schemas.microsoft.com/office/powerpoint/2012/main" userId="S-1-5-21-2036252201-2411423475-3131241833-1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213"/>
    <a:srgbClr val="DAAF0B"/>
    <a:srgbClr val="C9BA02"/>
    <a:srgbClr val="908B10"/>
    <a:srgbClr val="293F13"/>
    <a:srgbClr val="818A18"/>
    <a:srgbClr val="0015FF"/>
    <a:srgbClr val="00FEFE"/>
    <a:srgbClr val="EFFAFD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132" y="4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7T13:25:09.43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129EE-8839-4A2E-9FC3-5AF1F6C5511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0B8C0A2-B1F8-4FAE-B610-CA01619CB981}">
      <dgm:prSet phldrT="[Text]" custT="1"/>
      <dgm:spPr>
        <a:solidFill>
          <a:srgbClr val="B1B136"/>
        </a:solidFill>
      </dgm:spPr>
      <dgm:t>
        <a:bodyPr/>
        <a:lstStyle/>
        <a:p>
          <a:r>
            <a:rPr lang="de-AT" sz="1500" dirty="0"/>
            <a:t>Einspeisung</a:t>
          </a:r>
          <a:endParaRPr lang="cs-CZ" sz="1500" dirty="0"/>
        </a:p>
        <a:p>
          <a:r>
            <a:rPr lang="en-GB" sz="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</a:t>
          </a:r>
          <a:r>
            <a:rPr lang="cs-CZ" sz="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řívod energie</a:t>
          </a:r>
          <a:endParaRPr lang="de-DE" sz="15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E9728C8-A52F-45EC-9028-821CCE80D14A}" type="parTrans" cxnId="{34C08F1D-9295-4FCF-824E-50CA2802AB38}">
      <dgm:prSet/>
      <dgm:spPr/>
      <dgm:t>
        <a:bodyPr/>
        <a:lstStyle/>
        <a:p>
          <a:endParaRPr lang="de-DE" sz="1500"/>
        </a:p>
      </dgm:t>
    </dgm:pt>
    <dgm:pt modelId="{38A90E4F-0D85-4812-AB5B-E6A0F123A2DA}" type="sibTrans" cxnId="{34C08F1D-9295-4FCF-824E-50CA2802AB38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de-DE" sz="1500"/>
        </a:p>
      </dgm:t>
    </dgm:pt>
    <dgm:pt modelId="{11D10834-6FD9-4D4E-AEB8-9E7EF7A94BDC}">
      <dgm:prSet phldrT="[Text]" custT="1"/>
      <dgm:spPr>
        <a:solidFill>
          <a:srgbClr val="B1B136"/>
        </a:solidFill>
      </dgm:spPr>
      <dgm:t>
        <a:bodyPr/>
        <a:lstStyle/>
        <a:p>
          <a:r>
            <a:rPr lang="de-AT" sz="1500" dirty="0"/>
            <a:t>Anreize und Unterstützung</a:t>
          </a:r>
          <a:endParaRPr lang="cs-CZ" sz="1500" dirty="0"/>
        </a:p>
        <a:p>
          <a:r>
            <a:rPr lang="en-GB" sz="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Po</a:t>
          </a:r>
          <a:r>
            <a:rPr lang="cs-CZ" sz="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dněty</a:t>
          </a:r>
          <a:r>
            <a:rPr lang="en-GB" sz="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a </a:t>
          </a:r>
          <a:r>
            <a:rPr lang="en-GB" sz="15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podpora</a:t>
          </a:r>
          <a:endParaRPr lang="de-DE" sz="15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E182A30A-EB15-4BC3-A9B8-D721C94BA7A2}" type="parTrans" cxnId="{93227702-3CEA-420C-985C-9E83483E2199}">
      <dgm:prSet/>
      <dgm:spPr/>
      <dgm:t>
        <a:bodyPr/>
        <a:lstStyle/>
        <a:p>
          <a:endParaRPr lang="de-DE" sz="1500"/>
        </a:p>
      </dgm:t>
    </dgm:pt>
    <dgm:pt modelId="{FE325001-37FE-404D-97CD-0725304414CC}" type="sibTrans" cxnId="{93227702-3CEA-420C-985C-9E83483E2199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de-DE" sz="1500"/>
        </a:p>
      </dgm:t>
    </dgm:pt>
    <dgm:pt modelId="{C4E28498-2CDD-4099-B1C0-A5C607986FE8}">
      <dgm:prSet phldrT="[Text]" custT="1"/>
      <dgm:spPr>
        <a:solidFill>
          <a:srgbClr val="B1B136"/>
        </a:solidFill>
      </dgm:spPr>
      <dgm:t>
        <a:bodyPr/>
        <a:lstStyle/>
        <a:p>
          <a:r>
            <a:rPr lang="de-AT" sz="1500" dirty="0"/>
            <a:t>Zertifizierungs-systeme</a:t>
          </a:r>
          <a:endParaRPr lang="cs-CZ" sz="1500" dirty="0"/>
        </a:p>
        <a:p>
          <a:r>
            <a:rPr lang="en-GB" sz="15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Certifikační</a:t>
          </a:r>
          <a:r>
            <a:rPr lang="en-GB" sz="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GB" sz="15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systémy</a:t>
          </a:r>
          <a:endParaRPr lang="de-DE" sz="15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E5A3FB52-BD19-49C7-BBA9-02BC9FF26D8E}" type="parTrans" cxnId="{69AF6461-B1D4-4C15-A831-0AD852F38B5D}">
      <dgm:prSet/>
      <dgm:spPr/>
      <dgm:t>
        <a:bodyPr/>
        <a:lstStyle/>
        <a:p>
          <a:endParaRPr lang="de-DE" sz="1500"/>
        </a:p>
      </dgm:t>
    </dgm:pt>
    <dgm:pt modelId="{85F0EC44-FD8C-44D6-9BF7-DFC23E4BF802}" type="sibTrans" cxnId="{69AF6461-B1D4-4C15-A831-0AD852F38B5D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de-DE" sz="1500"/>
        </a:p>
      </dgm:t>
    </dgm:pt>
    <dgm:pt modelId="{D3052ABD-91CC-4E30-9D1B-32918555A5EA}">
      <dgm:prSet phldrT="[Text]" custT="1"/>
      <dgm:spPr>
        <a:solidFill>
          <a:srgbClr val="B1B136"/>
        </a:solidFill>
      </dgm:spPr>
      <dgm:t>
        <a:bodyPr/>
        <a:lstStyle/>
        <a:p>
          <a:r>
            <a:rPr lang="de-AT" sz="1500" dirty="0"/>
            <a:t>Klassifizierung von </a:t>
          </a:r>
          <a:r>
            <a:rPr lang="de-AT" sz="1500" dirty="0" err="1"/>
            <a:t>PtG</a:t>
          </a:r>
          <a:endParaRPr lang="cs-CZ" sz="1500" dirty="0"/>
        </a:p>
        <a:p>
          <a:r>
            <a:rPr lang="en-GB" sz="15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Klasifikace</a:t>
          </a:r>
          <a:r>
            <a:rPr lang="en-GB" sz="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GB" sz="15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PtG</a:t>
          </a:r>
          <a:endParaRPr lang="de-DE" sz="15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BAB498AD-2745-4EE2-A821-BD39EE39B938}" type="sibTrans" cxnId="{ECF5D955-128E-4308-A145-D088FE7BCA6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de-DE" sz="1500"/>
        </a:p>
      </dgm:t>
    </dgm:pt>
    <dgm:pt modelId="{0EBE9C2F-9FE8-452B-A9E6-89872BE357A9}" type="parTrans" cxnId="{ECF5D955-128E-4308-A145-D088FE7BCA62}">
      <dgm:prSet/>
      <dgm:spPr/>
      <dgm:t>
        <a:bodyPr/>
        <a:lstStyle/>
        <a:p>
          <a:endParaRPr lang="de-DE" sz="1500"/>
        </a:p>
      </dgm:t>
    </dgm:pt>
    <dgm:pt modelId="{1A8438DC-76AC-4581-B3D9-9822BAEB8832}">
      <dgm:prSet phldrT="[Text]" custT="1"/>
      <dgm:spPr>
        <a:solidFill>
          <a:srgbClr val="B1B136"/>
        </a:solidFill>
      </dgm:spPr>
      <dgm:t>
        <a:bodyPr/>
        <a:lstStyle/>
        <a:p>
          <a:r>
            <a:rPr lang="de-AT" sz="1500" dirty="0"/>
            <a:t>Entgelte, Abgaben, Steuern</a:t>
          </a:r>
          <a:endParaRPr lang="cs-CZ" sz="1500" dirty="0"/>
        </a:p>
        <a:p>
          <a:r>
            <a:rPr lang="en-GB" sz="15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Poplatky</a:t>
          </a:r>
          <a:r>
            <a:rPr lang="en-GB" sz="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, </a:t>
          </a:r>
          <a:r>
            <a:rPr lang="en-GB" sz="15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odvody</a:t>
          </a:r>
          <a:r>
            <a:rPr lang="en-GB" sz="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, </a:t>
          </a:r>
          <a:r>
            <a:rPr lang="en-GB" sz="15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daně</a:t>
          </a:r>
          <a:endParaRPr lang="de-DE" sz="15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5890B25C-9F3A-4F13-8BDA-53CC054E2281}" type="sibTrans" cxnId="{C6D051A2-53B5-4A79-8672-5D756D6D9D70}">
      <dgm:prSet/>
      <dgm:spPr/>
      <dgm:t>
        <a:bodyPr/>
        <a:lstStyle/>
        <a:p>
          <a:endParaRPr lang="de-DE" sz="1500"/>
        </a:p>
      </dgm:t>
    </dgm:pt>
    <dgm:pt modelId="{1EE7F04D-4A68-4B60-BE34-0150C18F6C95}" type="parTrans" cxnId="{C6D051A2-53B5-4A79-8672-5D756D6D9D70}">
      <dgm:prSet/>
      <dgm:spPr/>
      <dgm:t>
        <a:bodyPr/>
        <a:lstStyle/>
        <a:p>
          <a:endParaRPr lang="de-DE" sz="1500"/>
        </a:p>
      </dgm:t>
    </dgm:pt>
    <dgm:pt modelId="{934B0E77-38F4-42BB-A0E9-3F79E956DBA9}" type="pres">
      <dgm:prSet presAssocID="{953129EE-8839-4A2E-9FC3-5AF1F6C551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22B698-269A-4FCA-A733-460F1759D76A}" type="pres">
      <dgm:prSet presAssocID="{1A8438DC-76AC-4581-B3D9-9822BAEB8832}" presName="centerShape" presStyleLbl="node0" presStyleIdx="0" presStyleCnt="1" custLinFactNeighborX="49880" custLinFactNeighborY="-19003"/>
      <dgm:spPr/>
    </dgm:pt>
    <dgm:pt modelId="{92402A84-9C73-4D8E-A0E8-3A1CD74A25C2}" type="pres">
      <dgm:prSet presAssocID="{D3052ABD-91CC-4E30-9D1B-32918555A5EA}" presName="node" presStyleLbl="node1" presStyleIdx="0" presStyleCnt="4" custScaleX="149431" custScaleY="136786" custRadScaleRad="100012" custRadScaleInc="2942">
        <dgm:presLayoutVars>
          <dgm:bulletEnabled val="1"/>
        </dgm:presLayoutVars>
      </dgm:prSet>
      <dgm:spPr/>
    </dgm:pt>
    <dgm:pt modelId="{1933C0A7-F1A1-4665-9B79-0F0187470973}" type="pres">
      <dgm:prSet presAssocID="{D3052ABD-91CC-4E30-9D1B-32918555A5EA}" presName="dummy" presStyleCnt="0"/>
      <dgm:spPr/>
    </dgm:pt>
    <dgm:pt modelId="{E485E190-2A23-46B3-9CED-681ABB2B552C}" type="pres">
      <dgm:prSet presAssocID="{BAB498AD-2745-4EE2-A821-BD39EE39B938}" presName="sibTrans" presStyleLbl="sibTrans2D1" presStyleIdx="0" presStyleCnt="4"/>
      <dgm:spPr/>
    </dgm:pt>
    <dgm:pt modelId="{AE363AE0-1775-4150-8390-29A8EC3A0378}" type="pres">
      <dgm:prSet presAssocID="{11D10834-6FD9-4D4E-AEB8-9E7EF7A94BDC}" presName="node" presStyleLbl="node1" presStyleIdx="1" presStyleCnt="4" custScaleX="148938" custScaleY="146742" custRadScaleRad="116473" custRadScaleInc="123882">
        <dgm:presLayoutVars>
          <dgm:bulletEnabled val="1"/>
        </dgm:presLayoutVars>
      </dgm:prSet>
      <dgm:spPr/>
    </dgm:pt>
    <dgm:pt modelId="{E264138B-F889-45F9-AFB6-A8D150177BA6}" type="pres">
      <dgm:prSet presAssocID="{11D10834-6FD9-4D4E-AEB8-9E7EF7A94BDC}" presName="dummy" presStyleCnt="0"/>
      <dgm:spPr/>
    </dgm:pt>
    <dgm:pt modelId="{E962C565-04B9-4560-8D58-B69E1896C443}" type="pres">
      <dgm:prSet presAssocID="{FE325001-37FE-404D-97CD-0725304414CC}" presName="sibTrans" presStyleLbl="sibTrans2D1" presStyleIdx="1" presStyleCnt="4"/>
      <dgm:spPr/>
    </dgm:pt>
    <dgm:pt modelId="{04D9483C-6C51-4B5A-88A7-84734BC831B7}" type="pres">
      <dgm:prSet presAssocID="{C4E28498-2CDD-4099-B1C0-A5C607986FE8}" presName="node" presStyleLbl="node1" presStyleIdx="2" presStyleCnt="4" custScaleX="152544" custScaleY="152544" custRadScaleRad="99806" custRadScaleInc="93075">
        <dgm:presLayoutVars>
          <dgm:bulletEnabled val="1"/>
        </dgm:presLayoutVars>
      </dgm:prSet>
      <dgm:spPr/>
    </dgm:pt>
    <dgm:pt modelId="{21DE9655-0065-4434-ABB2-29752BA28928}" type="pres">
      <dgm:prSet presAssocID="{C4E28498-2CDD-4099-B1C0-A5C607986FE8}" presName="dummy" presStyleCnt="0"/>
      <dgm:spPr/>
    </dgm:pt>
    <dgm:pt modelId="{1A55D902-D7B5-4A6A-94ED-D75E9485A9C9}" type="pres">
      <dgm:prSet presAssocID="{85F0EC44-FD8C-44D6-9BF7-DFC23E4BF802}" presName="sibTrans" presStyleLbl="sibTrans2D1" presStyleIdx="2" presStyleCnt="4"/>
      <dgm:spPr/>
    </dgm:pt>
    <dgm:pt modelId="{59281CF4-1986-4AB6-AB7D-B815D091275F}" type="pres">
      <dgm:prSet presAssocID="{50B8C0A2-B1F8-4FAE-B610-CA01619CB981}" presName="node" presStyleLbl="node1" presStyleIdx="3" presStyleCnt="4" custScaleX="143691" custScaleY="143692" custRadScaleRad="99185" custRadScaleInc="53095">
        <dgm:presLayoutVars>
          <dgm:bulletEnabled val="1"/>
        </dgm:presLayoutVars>
      </dgm:prSet>
      <dgm:spPr/>
    </dgm:pt>
    <dgm:pt modelId="{E2214CBE-7472-4988-9233-48725DE4F7F5}" type="pres">
      <dgm:prSet presAssocID="{50B8C0A2-B1F8-4FAE-B610-CA01619CB981}" presName="dummy" presStyleCnt="0"/>
      <dgm:spPr/>
    </dgm:pt>
    <dgm:pt modelId="{71CE7766-5B67-4E0E-804A-2DEB6BD6370C}" type="pres">
      <dgm:prSet presAssocID="{38A90E4F-0D85-4812-AB5B-E6A0F123A2DA}" presName="sibTrans" presStyleLbl="sibTrans2D1" presStyleIdx="3" presStyleCnt="4"/>
      <dgm:spPr/>
    </dgm:pt>
  </dgm:ptLst>
  <dgm:cxnLst>
    <dgm:cxn modelId="{93227702-3CEA-420C-985C-9E83483E2199}" srcId="{1A8438DC-76AC-4581-B3D9-9822BAEB8832}" destId="{11D10834-6FD9-4D4E-AEB8-9E7EF7A94BDC}" srcOrd="1" destOrd="0" parTransId="{E182A30A-EB15-4BC3-A9B8-D721C94BA7A2}" sibTransId="{FE325001-37FE-404D-97CD-0725304414CC}"/>
    <dgm:cxn modelId="{F3955E03-D14C-463A-BA00-E7D2CE2FB5B9}" type="presOf" srcId="{953129EE-8839-4A2E-9FC3-5AF1F6C5511E}" destId="{934B0E77-38F4-42BB-A0E9-3F79E956DBA9}" srcOrd="0" destOrd="0" presId="urn:microsoft.com/office/officeart/2005/8/layout/radial6"/>
    <dgm:cxn modelId="{A848031C-9DE6-445D-9A13-1572AF91B16D}" type="presOf" srcId="{11D10834-6FD9-4D4E-AEB8-9E7EF7A94BDC}" destId="{AE363AE0-1775-4150-8390-29A8EC3A0378}" srcOrd="0" destOrd="0" presId="urn:microsoft.com/office/officeart/2005/8/layout/radial6"/>
    <dgm:cxn modelId="{34C08F1D-9295-4FCF-824E-50CA2802AB38}" srcId="{1A8438DC-76AC-4581-B3D9-9822BAEB8832}" destId="{50B8C0A2-B1F8-4FAE-B610-CA01619CB981}" srcOrd="3" destOrd="0" parTransId="{8E9728C8-A52F-45EC-9028-821CCE80D14A}" sibTransId="{38A90E4F-0D85-4812-AB5B-E6A0F123A2DA}"/>
    <dgm:cxn modelId="{C8079E28-332A-41BE-8A70-25814208A485}" type="presOf" srcId="{D3052ABD-91CC-4E30-9D1B-32918555A5EA}" destId="{92402A84-9C73-4D8E-A0E8-3A1CD74A25C2}" srcOrd="0" destOrd="0" presId="urn:microsoft.com/office/officeart/2005/8/layout/radial6"/>
    <dgm:cxn modelId="{DC15D036-CEE0-4474-ABE0-365165509CDC}" type="presOf" srcId="{85F0EC44-FD8C-44D6-9BF7-DFC23E4BF802}" destId="{1A55D902-D7B5-4A6A-94ED-D75E9485A9C9}" srcOrd="0" destOrd="0" presId="urn:microsoft.com/office/officeart/2005/8/layout/radial6"/>
    <dgm:cxn modelId="{69AF6461-B1D4-4C15-A831-0AD852F38B5D}" srcId="{1A8438DC-76AC-4581-B3D9-9822BAEB8832}" destId="{C4E28498-2CDD-4099-B1C0-A5C607986FE8}" srcOrd="2" destOrd="0" parTransId="{E5A3FB52-BD19-49C7-BBA9-02BC9FF26D8E}" sibTransId="{85F0EC44-FD8C-44D6-9BF7-DFC23E4BF802}"/>
    <dgm:cxn modelId="{C2609353-5B53-428E-9AA9-9ED1B2C52161}" type="presOf" srcId="{C4E28498-2CDD-4099-B1C0-A5C607986FE8}" destId="{04D9483C-6C51-4B5A-88A7-84734BC831B7}" srcOrd="0" destOrd="0" presId="urn:microsoft.com/office/officeart/2005/8/layout/radial6"/>
    <dgm:cxn modelId="{ECF5D955-128E-4308-A145-D088FE7BCA62}" srcId="{1A8438DC-76AC-4581-B3D9-9822BAEB8832}" destId="{D3052ABD-91CC-4E30-9D1B-32918555A5EA}" srcOrd="0" destOrd="0" parTransId="{0EBE9C2F-9FE8-452B-A9E6-89872BE357A9}" sibTransId="{BAB498AD-2745-4EE2-A821-BD39EE39B938}"/>
    <dgm:cxn modelId="{10CA1DA0-7215-43D5-B01E-01C68D46BC0C}" type="presOf" srcId="{FE325001-37FE-404D-97CD-0725304414CC}" destId="{E962C565-04B9-4560-8D58-B69E1896C443}" srcOrd="0" destOrd="0" presId="urn:microsoft.com/office/officeart/2005/8/layout/radial6"/>
    <dgm:cxn modelId="{C6D051A2-53B5-4A79-8672-5D756D6D9D70}" srcId="{953129EE-8839-4A2E-9FC3-5AF1F6C5511E}" destId="{1A8438DC-76AC-4581-B3D9-9822BAEB8832}" srcOrd="0" destOrd="0" parTransId="{1EE7F04D-4A68-4B60-BE34-0150C18F6C95}" sibTransId="{5890B25C-9F3A-4F13-8BDA-53CC054E2281}"/>
    <dgm:cxn modelId="{D48386B0-C9E9-4835-8242-A40B42A04258}" type="presOf" srcId="{50B8C0A2-B1F8-4FAE-B610-CA01619CB981}" destId="{59281CF4-1986-4AB6-AB7D-B815D091275F}" srcOrd="0" destOrd="0" presId="urn:microsoft.com/office/officeart/2005/8/layout/radial6"/>
    <dgm:cxn modelId="{30C666C3-FB73-44C4-9E1C-4BA194E6F4F1}" type="presOf" srcId="{38A90E4F-0D85-4812-AB5B-E6A0F123A2DA}" destId="{71CE7766-5B67-4E0E-804A-2DEB6BD6370C}" srcOrd="0" destOrd="0" presId="urn:microsoft.com/office/officeart/2005/8/layout/radial6"/>
    <dgm:cxn modelId="{319B1DE8-A120-47AD-A82C-19D93B903BA8}" type="presOf" srcId="{BAB498AD-2745-4EE2-A821-BD39EE39B938}" destId="{E485E190-2A23-46B3-9CED-681ABB2B552C}" srcOrd="0" destOrd="0" presId="urn:microsoft.com/office/officeart/2005/8/layout/radial6"/>
    <dgm:cxn modelId="{1B93E3FF-67A4-4A94-9A96-82FD1B72CF57}" type="presOf" srcId="{1A8438DC-76AC-4581-B3D9-9822BAEB8832}" destId="{FC22B698-269A-4FCA-A733-460F1759D76A}" srcOrd="0" destOrd="0" presId="urn:microsoft.com/office/officeart/2005/8/layout/radial6"/>
    <dgm:cxn modelId="{D5DB6AB0-32A2-4C94-B53C-73B703C52A8D}" type="presParOf" srcId="{934B0E77-38F4-42BB-A0E9-3F79E956DBA9}" destId="{FC22B698-269A-4FCA-A733-460F1759D76A}" srcOrd="0" destOrd="0" presId="urn:microsoft.com/office/officeart/2005/8/layout/radial6"/>
    <dgm:cxn modelId="{605F8A08-EC85-4AD6-9B2B-E71947191947}" type="presParOf" srcId="{934B0E77-38F4-42BB-A0E9-3F79E956DBA9}" destId="{92402A84-9C73-4D8E-A0E8-3A1CD74A25C2}" srcOrd="1" destOrd="0" presId="urn:microsoft.com/office/officeart/2005/8/layout/radial6"/>
    <dgm:cxn modelId="{585C7C11-1E54-425B-B13F-840F3C12E990}" type="presParOf" srcId="{934B0E77-38F4-42BB-A0E9-3F79E956DBA9}" destId="{1933C0A7-F1A1-4665-9B79-0F0187470973}" srcOrd="2" destOrd="0" presId="urn:microsoft.com/office/officeart/2005/8/layout/radial6"/>
    <dgm:cxn modelId="{0939D650-6021-4007-B253-C1E4AAD8C281}" type="presParOf" srcId="{934B0E77-38F4-42BB-A0E9-3F79E956DBA9}" destId="{E485E190-2A23-46B3-9CED-681ABB2B552C}" srcOrd="3" destOrd="0" presId="urn:microsoft.com/office/officeart/2005/8/layout/radial6"/>
    <dgm:cxn modelId="{67B731B4-A9A4-4DB6-AB8C-6F9FC18AC14B}" type="presParOf" srcId="{934B0E77-38F4-42BB-A0E9-3F79E956DBA9}" destId="{AE363AE0-1775-4150-8390-29A8EC3A0378}" srcOrd="4" destOrd="0" presId="urn:microsoft.com/office/officeart/2005/8/layout/radial6"/>
    <dgm:cxn modelId="{AEF36EAA-DBF4-4887-B285-B22B3B8BF49F}" type="presParOf" srcId="{934B0E77-38F4-42BB-A0E9-3F79E956DBA9}" destId="{E264138B-F889-45F9-AFB6-A8D150177BA6}" srcOrd="5" destOrd="0" presId="urn:microsoft.com/office/officeart/2005/8/layout/radial6"/>
    <dgm:cxn modelId="{9E14EE0A-A634-48CD-B40C-19EAE355C33F}" type="presParOf" srcId="{934B0E77-38F4-42BB-A0E9-3F79E956DBA9}" destId="{E962C565-04B9-4560-8D58-B69E1896C443}" srcOrd="6" destOrd="0" presId="urn:microsoft.com/office/officeart/2005/8/layout/radial6"/>
    <dgm:cxn modelId="{009D90A0-55AB-4C03-8CA0-57CFDBD3CCB8}" type="presParOf" srcId="{934B0E77-38F4-42BB-A0E9-3F79E956DBA9}" destId="{04D9483C-6C51-4B5A-88A7-84734BC831B7}" srcOrd="7" destOrd="0" presId="urn:microsoft.com/office/officeart/2005/8/layout/radial6"/>
    <dgm:cxn modelId="{178D8DA4-CF06-47E9-A032-735EB26EAE0E}" type="presParOf" srcId="{934B0E77-38F4-42BB-A0E9-3F79E956DBA9}" destId="{21DE9655-0065-4434-ABB2-29752BA28928}" srcOrd="8" destOrd="0" presId="urn:microsoft.com/office/officeart/2005/8/layout/radial6"/>
    <dgm:cxn modelId="{185AA618-742C-4704-B599-D48509D4B5C0}" type="presParOf" srcId="{934B0E77-38F4-42BB-A0E9-3F79E956DBA9}" destId="{1A55D902-D7B5-4A6A-94ED-D75E9485A9C9}" srcOrd="9" destOrd="0" presId="urn:microsoft.com/office/officeart/2005/8/layout/radial6"/>
    <dgm:cxn modelId="{49523672-B2F2-4D69-9855-C9549E0DED88}" type="presParOf" srcId="{934B0E77-38F4-42BB-A0E9-3F79E956DBA9}" destId="{59281CF4-1986-4AB6-AB7D-B815D091275F}" srcOrd="10" destOrd="0" presId="urn:microsoft.com/office/officeart/2005/8/layout/radial6"/>
    <dgm:cxn modelId="{FDE65F51-F48C-4405-8170-A6BA5F1FA352}" type="presParOf" srcId="{934B0E77-38F4-42BB-A0E9-3F79E956DBA9}" destId="{E2214CBE-7472-4988-9233-48725DE4F7F5}" srcOrd="11" destOrd="0" presId="urn:microsoft.com/office/officeart/2005/8/layout/radial6"/>
    <dgm:cxn modelId="{0035F9F4-081C-49D3-B374-FC7CD38D3BF9}" type="presParOf" srcId="{934B0E77-38F4-42BB-A0E9-3F79E956DBA9}" destId="{71CE7766-5B67-4E0E-804A-2DEB6BD6370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9BE99-44E8-4800-AAAC-ED4E004B78A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A490A002-2D3F-41BB-9457-4DB8DA14F942}">
      <dgm:prSet phldrT="[Text]"/>
      <dgm:spPr>
        <a:solidFill>
          <a:schemeClr val="accent6"/>
        </a:solidFill>
      </dgm:spPr>
      <dgm:t>
        <a:bodyPr/>
        <a:lstStyle/>
        <a:p>
          <a:r>
            <a:rPr lang="en-GB" noProof="0" dirty="0" err="1"/>
            <a:t>Rechtlich</a:t>
          </a:r>
          <a:endParaRPr lang="cs-CZ" noProof="0" dirty="0"/>
        </a:p>
        <a:p>
          <a:r>
            <a:rPr lang="en-GB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Právní</a:t>
          </a:r>
          <a:endParaRPr lang="en-GB" b="1" cap="none" spc="0" noProof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70EF3CD6-B2F2-47CA-8ED3-2D015B3F171F}" type="parTrans" cxnId="{C1C52F27-CBB1-4C0E-900E-684B511717D8}">
      <dgm:prSet/>
      <dgm:spPr/>
      <dgm:t>
        <a:bodyPr/>
        <a:lstStyle/>
        <a:p>
          <a:endParaRPr lang="de-AT"/>
        </a:p>
      </dgm:t>
    </dgm:pt>
    <dgm:pt modelId="{0831745B-2B87-433A-9620-F144903FB458}" type="sibTrans" cxnId="{C1C52F27-CBB1-4C0E-900E-684B511717D8}">
      <dgm:prSet/>
      <dgm:spPr/>
      <dgm:t>
        <a:bodyPr/>
        <a:lstStyle/>
        <a:p>
          <a:endParaRPr lang="de-AT"/>
        </a:p>
      </dgm:t>
    </dgm:pt>
    <dgm:pt modelId="{88C1A44B-46D0-4419-9986-35ABE950F02E}">
      <dgm:prSet phldrT="[Text]"/>
      <dgm:spPr>
        <a:solidFill>
          <a:schemeClr val="accent4"/>
        </a:solidFill>
      </dgm:spPr>
      <dgm:t>
        <a:bodyPr/>
        <a:lstStyle/>
        <a:p>
          <a:r>
            <a:rPr lang="en-GB" noProof="0" dirty="0"/>
            <a:t>Techno-</a:t>
          </a:r>
          <a:r>
            <a:rPr lang="en-GB" noProof="0" dirty="0" err="1"/>
            <a:t>Ökonomisch</a:t>
          </a:r>
          <a:endParaRPr lang="cs-CZ" noProof="0" dirty="0"/>
        </a:p>
        <a:p>
          <a:r>
            <a:rPr lang="en-GB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Technicko-ekonomické</a:t>
          </a:r>
          <a:endParaRPr lang="en-GB" b="1" cap="none" spc="0" noProof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EB9DF2-39C5-47F3-8621-79E4EE3CE309}" type="parTrans" cxnId="{9EA914C2-E2BD-4B2F-8D4A-B8F5D157EC24}">
      <dgm:prSet/>
      <dgm:spPr/>
      <dgm:t>
        <a:bodyPr/>
        <a:lstStyle/>
        <a:p>
          <a:endParaRPr lang="de-AT"/>
        </a:p>
      </dgm:t>
    </dgm:pt>
    <dgm:pt modelId="{55EDBEA9-5E48-41FA-B630-9C758AFAE430}" type="sibTrans" cxnId="{9EA914C2-E2BD-4B2F-8D4A-B8F5D157EC24}">
      <dgm:prSet/>
      <dgm:spPr/>
      <dgm:t>
        <a:bodyPr/>
        <a:lstStyle/>
        <a:p>
          <a:endParaRPr lang="de-AT"/>
        </a:p>
      </dgm:t>
    </dgm:pt>
    <dgm:pt modelId="{4AACB173-4DD7-40ED-833B-651E37B71340}">
      <dgm:prSet phldrT="[Text]"/>
      <dgm:spPr>
        <a:solidFill>
          <a:srgbClr val="277588"/>
        </a:solidFill>
      </dgm:spPr>
      <dgm:t>
        <a:bodyPr/>
        <a:lstStyle/>
        <a:p>
          <a:r>
            <a:rPr lang="en-GB" noProof="0" dirty="0" err="1"/>
            <a:t>Sozio-Technisch</a:t>
          </a:r>
          <a:endParaRPr lang="cs-CZ" noProof="0" dirty="0"/>
        </a:p>
        <a:p>
          <a:r>
            <a:rPr lang="en-GB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Sociálně-technické</a:t>
          </a:r>
          <a:endParaRPr lang="en-GB" b="1" cap="none" spc="0" noProof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B9D5D22B-6219-421C-A449-F51140D0FFD2}" type="sibTrans" cxnId="{AAD27041-78DA-49E1-8F56-4AA9BA5A19C9}">
      <dgm:prSet/>
      <dgm:spPr/>
      <dgm:t>
        <a:bodyPr/>
        <a:lstStyle/>
        <a:p>
          <a:endParaRPr lang="de-AT"/>
        </a:p>
      </dgm:t>
    </dgm:pt>
    <dgm:pt modelId="{10CF2440-EB66-418E-AB20-44A1A5C562FF}" type="parTrans" cxnId="{AAD27041-78DA-49E1-8F56-4AA9BA5A19C9}">
      <dgm:prSet/>
      <dgm:spPr/>
      <dgm:t>
        <a:bodyPr/>
        <a:lstStyle/>
        <a:p>
          <a:endParaRPr lang="de-AT"/>
        </a:p>
      </dgm:t>
    </dgm:pt>
    <dgm:pt modelId="{A879DBD4-D195-45D3-9AB4-F631E93827EA}" type="pres">
      <dgm:prSet presAssocID="{61F9BE99-44E8-4800-AAAC-ED4E004B78A0}" presName="compositeShape" presStyleCnt="0">
        <dgm:presLayoutVars>
          <dgm:chMax val="7"/>
          <dgm:dir/>
          <dgm:resizeHandles val="exact"/>
        </dgm:presLayoutVars>
      </dgm:prSet>
      <dgm:spPr/>
    </dgm:pt>
    <dgm:pt modelId="{56635847-E333-4B98-BE0F-5CD999C42E9A}" type="pres">
      <dgm:prSet presAssocID="{61F9BE99-44E8-4800-AAAC-ED4E004B78A0}" presName="wedge1" presStyleLbl="node1" presStyleIdx="0" presStyleCnt="3" custLinFactNeighborX="-2577" custLinFactNeighborY="5817"/>
      <dgm:spPr/>
    </dgm:pt>
    <dgm:pt modelId="{BBEB5D88-2D7D-4750-A241-6C6F3F944B39}" type="pres">
      <dgm:prSet presAssocID="{61F9BE99-44E8-4800-AAAC-ED4E004B78A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0F6ED1A-BA38-4948-8259-112D680519AD}" type="pres">
      <dgm:prSet presAssocID="{61F9BE99-44E8-4800-AAAC-ED4E004B78A0}" presName="wedge2" presStyleLbl="node1" presStyleIdx="1" presStyleCnt="3" custLinFactNeighborX="2577" custLinFactNeighborY="2840"/>
      <dgm:spPr/>
    </dgm:pt>
    <dgm:pt modelId="{4C777B0A-7869-43A2-8EF9-BA09DEB826B7}" type="pres">
      <dgm:prSet presAssocID="{61F9BE99-44E8-4800-AAAC-ED4E004B78A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BD028EC-6F31-4677-B5FD-529C3553DFD1}" type="pres">
      <dgm:prSet presAssocID="{61F9BE99-44E8-4800-AAAC-ED4E004B78A0}" presName="wedge3" presStyleLbl="node1" presStyleIdx="2" presStyleCnt="3" custLinFactNeighborX="2323" custLinFactNeighborY="2840"/>
      <dgm:spPr/>
    </dgm:pt>
    <dgm:pt modelId="{5093828E-EB72-44A2-9B4F-C03F632B4E24}" type="pres">
      <dgm:prSet presAssocID="{61F9BE99-44E8-4800-AAAC-ED4E004B78A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D7F5A03-CD6E-439A-9F03-AADBC2002536}" type="presOf" srcId="{A490A002-2D3F-41BB-9457-4DB8DA14F942}" destId="{BBEB5D88-2D7D-4750-A241-6C6F3F944B39}" srcOrd="1" destOrd="0" presId="urn:microsoft.com/office/officeart/2005/8/layout/chart3"/>
    <dgm:cxn modelId="{CD3C3813-C37E-45FE-B40F-398CA5D5C7E0}" type="presOf" srcId="{61F9BE99-44E8-4800-AAAC-ED4E004B78A0}" destId="{A879DBD4-D195-45D3-9AB4-F631E93827EA}" srcOrd="0" destOrd="0" presId="urn:microsoft.com/office/officeart/2005/8/layout/chart3"/>
    <dgm:cxn modelId="{C1C52F27-CBB1-4C0E-900E-684B511717D8}" srcId="{61F9BE99-44E8-4800-AAAC-ED4E004B78A0}" destId="{A490A002-2D3F-41BB-9457-4DB8DA14F942}" srcOrd="0" destOrd="0" parTransId="{70EF3CD6-B2F2-47CA-8ED3-2D015B3F171F}" sibTransId="{0831745B-2B87-433A-9620-F144903FB458}"/>
    <dgm:cxn modelId="{AAD27041-78DA-49E1-8F56-4AA9BA5A19C9}" srcId="{61F9BE99-44E8-4800-AAAC-ED4E004B78A0}" destId="{4AACB173-4DD7-40ED-833B-651E37B71340}" srcOrd="2" destOrd="0" parTransId="{10CF2440-EB66-418E-AB20-44A1A5C562FF}" sibTransId="{B9D5D22B-6219-421C-A449-F51140D0FFD2}"/>
    <dgm:cxn modelId="{D0E3F870-C397-4D4F-970C-584799E8E08F}" type="presOf" srcId="{4AACB173-4DD7-40ED-833B-651E37B71340}" destId="{FBD028EC-6F31-4677-B5FD-529C3553DFD1}" srcOrd="0" destOrd="0" presId="urn:microsoft.com/office/officeart/2005/8/layout/chart3"/>
    <dgm:cxn modelId="{72FDAD8C-DF05-4543-83A1-D16DC6F4507C}" type="presOf" srcId="{A490A002-2D3F-41BB-9457-4DB8DA14F942}" destId="{56635847-E333-4B98-BE0F-5CD999C42E9A}" srcOrd="0" destOrd="0" presId="urn:microsoft.com/office/officeart/2005/8/layout/chart3"/>
    <dgm:cxn modelId="{E484BB90-6982-4619-A97B-BADD9E7032F4}" type="presOf" srcId="{88C1A44B-46D0-4419-9986-35ABE950F02E}" destId="{70F6ED1A-BA38-4948-8259-112D680519AD}" srcOrd="0" destOrd="0" presId="urn:microsoft.com/office/officeart/2005/8/layout/chart3"/>
    <dgm:cxn modelId="{4F86FBAE-1A88-45DE-87C4-B6B65888C3A8}" type="presOf" srcId="{4AACB173-4DD7-40ED-833B-651E37B71340}" destId="{5093828E-EB72-44A2-9B4F-C03F632B4E24}" srcOrd="1" destOrd="0" presId="urn:microsoft.com/office/officeart/2005/8/layout/chart3"/>
    <dgm:cxn modelId="{9EA914C2-E2BD-4B2F-8D4A-B8F5D157EC24}" srcId="{61F9BE99-44E8-4800-AAAC-ED4E004B78A0}" destId="{88C1A44B-46D0-4419-9986-35ABE950F02E}" srcOrd="1" destOrd="0" parTransId="{C9EB9DF2-39C5-47F3-8621-79E4EE3CE309}" sibTransId="{55EDBEA9-5E48-41FA-B630-9C758AFAE430}"/>
    <dgm:cxn modelId="{CB7910CB-C58B-4083-90A9-F22E12D4744F}" type="presOf" srcId="{88C1A44B-46D0-4419-9986-35ABE950F02E}" destId="{4C777B0A-7869-43A2-8EF9-BA09DEB826B7}" srcOrd="1" destOrd="0" presId="urn:microsoft.com/office/officeart/2005/8/layout/chart3"/>
    <dgm:cxn modelId="{A3AEB7A4-F1F1-4EDE-841D-BEC89C11219E}" type="presParOf" srcId="{A879DBD4-D195-45D3-9AB4-F631E93827EA}" destId="{56635847-E333-4B98-BE0F-5CD999C42E9A}" srcOrd="0" destOrd="0" presId="urn:microsoft.com/office/officeart/2005/8/layout/chart3"/>
    <dgm:cxn modelId="{58491D75-9978-416F-848A-AA086F1F135F}" type="presParOf" srcId="{A879DBD4-D195-45D3-9AB4-F631E93827EA}" destId="{BBEB5D88-2D7D-4750-A241-6C6F3F944B39}" srcOrd="1" destOrd="0" presId="urn:microsoft.com/office/officeart/2005/8/layout/chart3"/>
    <dgm:cxn modelId="{C976F65C-BFB2-4EDF-84A6-C05F96D105E5}" type="presParOf" srcId="{A879DBD4-D195-45D3-9AB4-F631E93827EA}" destId="{70F6ED1A-BA38-4948-8259-112D680519AD}" srcOrd="2" destOrd="0" presId="urn:microsoft.com/office/officeart/2005/8/layout/chart3"/>
    <dgm:cxn modelId="{8FC40521-71C3-4825-A45A-A18335061830}" type="presParOf" srcId="{A879DBD4-D195-45D3-9AB4-F631E93827EA}" destId="{4C777B0A-7869-43A2-8EF9-BA09DEB826B7}" srcOrd="3" destOrd="0" presId="urn:microsoft.com/office/officeart/2005/8/layout/chart3"/>
    <dgm:cxn modelId="{5CC681CB-3D46-42C3-B0FC-E7C17C0D57E3}" type="presParOf" srcId="{A879DBD4-D195-45D3-9AB4-F631E93827EA}" destId="{FBD028EC-6F31-4677-B5FD-529C3553DFD1}" srcOrd="4" destOrd="0" presId="urn:microsoft.com/office/officeart/2005/8/layout/chart3"/>
    <dgm:cxn modelId="{1AAC4C8A-3B77-4875-B77D-88F0A119053E}" type="presParOf" srcId="{A879DBD4-D195-45D3-9AB4-F631E93827EA}" destId="{5093828E-EB72-44A2-9B4F-C03F632B4E2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7766-5B67-4E0E-804A-2DEB6BD6370C}">
      <dsp:nvSpPr>
        <dsp:cNvPr id="0" name=""/>
        <dsp:cNvSpPr/>
      </dsp:nvSpPr>
      <dsp:spPr>
        <a:xfrm>
          <a:off x="1383302" y="478671"/>
          <a:ext cx="3497511" cy="3497511"/>
        </a:xfrm>
        <a:prstGeom prst="blockArc">
          <a:avLst>
            <a:gd name="adj1" fmla="val 11747631"/>
            <a:gd name="adj2" fmla="val 16223810"/>
            <a:gd name="adj3" fmla="val 4637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5D902-D7B5-4A6A-94ED-D75E9485A9C9}">
      <dsp:nvSpPr>
        <dsp:cNvPr id="0" name=""/>
        <dsp:cNvSpPr/>
      </dsp:nvSpPr>
      <dsp:spPr>
        <a:xfrm>
          <a:off x="1382308" y="482172"/>
          <a:ext cx="3497511" cy="3497511"/>
        </a:xfrm>
        <a:prstGeom prst="blockArc">
          <a:avLst>
            <a:gd name="adj1" fmla="val 7102599"/>
            <a:gd name="adj2" fmla="val 11754955"/>
            <a:gd name="adj3" fmla="val 4637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2C565-04B9-4560-8D58-B69E1896C443}">
      <dsp:nvSpPr>
        <dsp:cNvPr id="0" name=""/>
        <dsp:cNvSpPr/>
      </dsp:nvSpPr>
      <dsp:spPr>
        <a:xfrm>
          <a:off x="1608573" y="628554"/>
          <a:ext cx="3497511" cy="3497511"/>
        </a:xfrm>
        <a:prstGeom prst="blockArc">
          <a:avLst>
            <a:gd name="adj1" fmla="val 2281052"/>
            <a:gd name="adj2" fmla="val 7645504"/>
            <a:gd name="adj3" fmla="val 4637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5E190-2A23-46B3-9CED-681ABB2B552C}">
      <dsp:nvSpPr>
        <dsp:cNvPr id="0" name=""/>
        <dsp:cNvSpPr/>
      </dsp:nvSpPr>
      <dsp:spPr>
        <a:xfrm>
          <a:off x="1787530" y="433032"/>
          <a:ext cx="3497511" cy="3497511"/>
        </a:xfrm>
        <a:prstGeom prst="blockArc">
          <a:avLst>
            <a:gd name="adj1" fmla="val 15403192"/>
            <a:gd name="adj2" fmla="val 2815009"/>
            <a:gd name="adj3" fmla="val 4637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2B698-269A-4FCA-A733-460F1759D76A}">
      <dsp:nvSpPr>
        <dsp:cNvPr id="0" name=""/>
        <dsp:cNvSpPr/>
      </dsp:nvSpPr>
      <dsp:spPr>
        <a:xfrm>
          <a:off x="4017183" y="773747"/>
          <a:ext cx="1608999" cy="1608999"/>
        </a:xfrm>
        <a:prstGeom prst="ellipse">
          <a:avLst/>
        </a:prstGeom>
        <a:solidFill>
          <a:srgbClr val="B1B1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Entgelte, Abgaben, Steuern</a:t>
          </a: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Poplatky</a:t>
          </a:r>
          <a:r>
            <a:rPr lang="en-GB" sz="1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, </a:t>
          </a:r>
          <a:r>
            <a:rPr lang="en-GB" sz="15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odvody</a:t>
          </a:r>
          <a:r>
            <a:rPr lang="en-GB" sz="1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, </a:t>
          </a:r>
          <a:r>
            <a:rPr lang="en-GB" sz="15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daně</a:t>
          </a:r>
          <a:endParaRPr lang="de-DE" sz="15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4252815" y="1009379"/>
        <a:ext cx="1137735" cy="1137735"/>
      </dsp:txXfrm>
    </dsp:sp>
    <dsp:sp modelId="{92402A84-9C73-4D8E-A0E8-3A1CD74A25C2}">
      <dsp:nvSpPr>
        <dsp:cNvPr id="0" name=""/>
        <dsp:cNvSpPr/>
      </dsp:nvSpPr>
      <dsp:spPr>
        <a:xfrm>
          <a:off x="2302369" y="-251050"/>
          <a:ext cx="1683040" cy="1540619"/>
        </a:xfrm>
        <a:prstGeom prst="ellipse">
          <a:avLst/>
        </a:prstGeom>
        <a:solidFill>
          <a:srgbClr val="B1B1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Klassifizierung von </a:t>
          </a:r>
          <a:r>
            <a:rPr lang="de-AT" sz="1500" kern="1200" dirty="0" err="1"/>
            <a:t>PtG</a:t>
          </a: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Klasifikace</a:t>
          </a:r>
          <a:r>
            <a:rPr lang="en-GB" sz="1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GB" sz="15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PtG</a:t>
          </a:r>
          <a:endParaRPr lang="de-DE" sz="15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2548845" y="-25432"/>
        <a:ext cx="1190088" cy="1089383"/>
      </dsp:txXfrm>
    </dsp:sp>
    <dsp:sp modelId="{AE363AE0-1775-4150-8390-29A8EC3A0378}">
      <dsp:nvSpPr>
        <dsp:cNvPr id="0" name=""/>
        <dsp:cNvSpPr/>
      </dsp:nvSpPr>
      <dsp:spPr>
        <a:xfrm>
          <a:off x="3864350" y="2603023"/>
          <a:ext cx="1677487" cy="1652754"/>
        </a:xfrm>
        <a:prstGeom prst="ellipse">
          <a:avLst/>
        </a:prstGeom>
        <a:solidFill>
          <a:srgbClr val="B1B1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Anreize und Unterstützung</a:t>
          </a: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Po</a:t>
          </a:r>
          <a:r>
            <a:rPr lang="cs-CZ" sz="1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dněty</a:t>
          </a:r>
          <a:r>
            <a:rPr lang="en-GB" sz="1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a </a:t>
          </a:r>
          <a:r>
            <a:rPr lang="en-GB" sz="15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podpora</a:t>
          </a:r>
          <a:endParaRPr lang="de-DE" sz="15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4110012" y="2845063"/>
        <a:ext cx="1186163" cy="1168674"/>
      </dsp:txXfrm>
    </dsp:sp>
    <dsp:sp modelId="{04D9483C-6C51-4B5A-88A7-84734BC831B7}">
      <dsp:nvSpPr>
        <dsp:cNvPr id="0" name=""/>
        <dsp:cNvSpPr/>
      </dsp:nvSpPr>
      <dsp:spPr>
        <a:xfrm>
          <a:off x="1460159" y="2874831"/>
          <a:ext cx="1718102" cy="1718102"/>
        </a:xfrm>
        <a:prstGeom prst="ellipse">
          <a:avLst/>
        </a:prstGeom>
        <a:solidFill>
          <a:srgbClr val="B1B1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Zertifizierungs-systeme</a:t>
          </a: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Certifikační</a:t>
          </a:r>
          <a:r>
            <a:rPr lang="en-GB" sz="1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GB" sz="15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systémy</a:t>
          </a:r>
          <a:endParaRPr lang="de-DE" sz="15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1711769" y="3126441"/>
        <a:ext cx="1214882" cy="1214882"/>
      </dsp:txXfrm>
    </dsp:sp>
    <dsp:sp modelId="{59281CF4-1986-4AB6-AB7D-B815D091275F}">
      <dsp:nvSpPr>
        <dsp:cNvPr id="0" name=""/>
        <dsp:cNvSpPr/>
      </dsp:nvSpPr>
      <dsp:spPr>
        <a:xfrm>
          <a:off x="679143" y="953291"/>
          <a:ext cx="1618390" cy="1618402"/>
        </a:xfrm>
        <a:prstGeom prst="ellipse">
          <a:avLst/>
        </a:prstGeom>
        <a:solidFill>
          <a:srgbClr val="B1B1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Einspeisung</a:t>
          </a: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</a:t>
          </a:r>
          <a:r>
            <a:rPr lang="cs-CZ" sz="1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řívod energie</a:t>
          </a:r>
          <a:endParaRPr lang="de-DE" sz="15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916151" y="1190300"/>
        <a:ext cx="1144374" cy="1144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35847-E333-4B98-BE0F-5CD999C42E9A}">
      <dsp:nvSpPr>
        <dsp:cNvPr id="0" name=""/>
        <dsp:cNvSpPr/>
      </dsp:nvSpPr>
      <dsp:spPr>
        <a:xfrm>
          <a:off x="885712" y="502743"/>
          <a:ext cx="3629203" cy="3629203"/>
        </a:xfrm>
        <a:prstGeom prst="pie">
          <a:avLst>
            <a:gd name="adj1" fmla="val 16200000"/>
            <a:gd name="adj2" fmla="val 180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 err="1"/>
            <a:t>Rechtlich</a:t>
          </a:r>
          <a:endParaRPr lang="cs-CZ" sz="1700" kern="1200" noProof="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Právní</a:t>
          </a:r>
          <a:endParaRPr lang="en-GB" sz="1700" b="1" kern="1200" cap="none" spc="0" noProof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2858875" y="1172417"/>
        <a:ext cx="1231336" cy="1209734"/>
      </dsp:txXfrm>
    </dsp:sp>
    <dsp:sp modelId="{70F6ED1A-BA38-4948-8259-112D680519AD}">
      <dsp:nvSpPr>
        <dsp:cNvPr id="0" name=""/>
        <dsp:cNvSpPr/>
      </dsp:nvSpPr>
      <dsp:spPr>
        <a:xfrm>
          <a:off x="885684" y="502713"/>
          <a:ext cx="3629203" cy="3629203"/>
        </a:xfrm>
        <a:prstGeom prst="pie">
          <a:avLst>
            <a:gd name="adj1" fmla="val 1800000"/>
            <a:gd name="adj2" fmla="val 900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Techno-</a:t>
          </a:r>
          <a:r>
            <a:rPr lang="en-GB" sz="1700" kern="1200" noProof="0" dirty="0" err="1"/>
            <a:t>Ökonomisch</a:t>
          </a:r>
          <a:endParaRPr lang="cs-CZ" sz="1700" kern="1200" noProof="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Technicko-ekonomické</a:t>
          </a:r>
          <a:endParaRPr lang="en-GB" sz="1700" b="1" kern="1200" cap="none" spc="0" noProof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9394" y="2792568"/>
        <a:ext cx="1641782" cy="1123324"/>
      </dsp:txXfrm>
    </dsp:sp>
    <dsp:sp modelId="{FBD028EC-6F31-4677-B5FD-529C3553DFD1}">
      <dsp:nvSpPr>
        <dsp:cNvPr id="0" name=""/>
        <dsp:cNvSpPr/>
      </dsp:nvSpPr>
      <dsp:spPr>
        <a:xfrm>
          <a:off x="876466" y="502713"/>
          <a:ext cx="3629203" cy="3629203"/>
        </a:xfrm>
        <a:prstGeom prst="pie">
          <a:avLst>
            <a:gd name="adj1" fmla="val 9000000"/>
            <a:gd name="adj2" fmla="val 16200000"/>
          </a:avLst>
        </a:prstGeom>
        <a:solidFill>
          <a:srgbClr val="2775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 err="1"/>
            <a:t>Sozio-Technisch</a:t>
          </a:r>
          <a:endParaRPr lang="cs-CZ" sz="1700" kern="1200" noProof="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Sociálně-technické</a:t>
          </a:r>
          <a:endParaRPr lang="en-GB" sz="1700" b="1" kern="1200" cap="none" spc="0" noProof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1265309" y="1215592"/>
        <a:ext cx="1231336" cy="120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843CC29-CA37-4596-BBE4-F7D17EEED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2145F1-A47E-4844-910E-EF64A879A7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67D05-F189-4480-B177-3C0B64768F75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644E03-F1F3-4E81-A6EB-BE7E2A6950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1A02B3-6E9E-4CD5-9AFE-F355B50311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6B4B-FDCF-4920-B1E8-0AB8BEF7F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367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FC30C-3856-4C76-AFEC-03B9DBCDDDAD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39E6-9CF1-4034-AD67-9D5DBADDF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04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39E6-9CF1-4034-AD67-9D5DBADDF9D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37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39E6-9CF1-4034-AD67-9D5DBADDF9D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9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Legal: Unclear definitions: Do certain regulations, e.g. electricity taxes, apply for PtG / Methanation plants? </a:t>
            </a:r>
            <a:r>
              <a:rPr lang="en-GB">
                <a:sym typeface="Wingdings" panose="05000000000000000000" pitchFamily="2" charset="2"/>
              </a:rPr>
              <a:t> Clarification needed</a:t>
            </a:r>
            <a:endParaRPr lang="en-GB"/>
          </a:p>
          <a:p>
            <a:r>
              <a:rPr lang="en-GB"/>
              <a:t>Techno-economic: Necessity to prove the readiness of gas infrastructure and appliances for higher shares of hydrogen injection</a:t>
            </a:r>
          </a:p>
          <a:p>
            <a:r>
              <a:rPr lang="en-GB"/>
              <a:t>Socio-technical: Complex permission procedures due to insufficient knowledge level of public authorities involved </a:t>
            </a:r>
            <a:r>
              <a:rPr lang="en-GB">
                <a:sym typeface="Wingdings" panose="05000000000000000000" pitchFamily="2" charset="2"/>
              </a:rPr>
              <a:t> development of permission and admission guidelines</a:t>
            </a: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39E6-9CF1-4034-AD67-9D5DBADDF9D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73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3F168DF-3221-4D76-9730-98EE3766B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0" y="-12906"/>
            <a:ext cx="12728247" cy="68709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4130A4-5C83-4349-9FE7-5C898FE3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56728"/>
            <a:ext cx="10515600" cy="6810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78D746-E466-4C16-A268-60ECB681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r>
              <a:rPr lang="de-DE"/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76AC5C-FA27-4E39-8E42-838C43C1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F47B08-2611-4AFD-B5C9-E8918B66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68EB5F4A-8289-476B-B54C-6029EF608BB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B3476E-C89B-42F1-9463-79F047128531}"/>
              </a:ext>
            </a:extLst>
          </p:cNvPr>
          <p:cNvSpPr/>
          <p:nvPr userDrawn="1"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FA4D697-F74B-4676-A867-20B061271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4DAD6E1F-78E2-49A0-885F-659A564973EC}"/>
              </a:ext>
            </a:extLst>
          </p:cNvPr>
          <p:cNvSpPr/>
          <p:nvPr userDrawn="1"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Slika 1">
            <a:extLst>
              <a:ext uri="{FF2B5EF4-FFF2-40B4-BE49-F238E27FC236}">
                <a16:creationId xmlns:a16="http://schemas.microsoft.com/office/drawing/2014/main" id="{C4EA8696-B41C-4542-9F07-D6DB2FAD63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9AF18A-CA8B-4262-8D66-FCC4FE9C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C52168-D097-4413-A292-A37992F9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5C1E73-07C6-4D72-88E5-F16B36C5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96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60A14-BD79-4170-842F-5399BD02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819BC9-B352-475B-A135-FA9DDB822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B004E8-B388-4CB6-9431-3CD9131A9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0D4EB2-9A90-4E6C-A721-AA90A89D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57072F-799D-4A32-B8B9-115F2FAC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162F94-64A5-4F0F-9E6E-308461B0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09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61B87-6D14-44B6-B6B6-6F33E123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2D8251-1FF5-4390-ADC9-1F6974117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EFE56E-1324-4843-B257-D378D358C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FE2A37-51F9-4CD1-A6B3-4957FF47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160223-116A-4071-81EA-EEC6936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2A4BD2-6368-4829-A762-492CE063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77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76809-2136-467C-AEBD-B8DFAFD1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4DAE8A-43DF-4573-8CC3-06AFE4BFE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8BD7F2-C785-4437-8162-94AF63C3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3F6FAF-2732-481C-91CD-03A0EDFF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122BD8-0E00-44A8-92A1-D3430987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86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DF5B101-B26A-4F6F-92EB-ADF14F3F7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48BF25-890C-49FF-BFA1-A20569311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E8859A-EBF9-445C-85A0-B1F8AEB9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4BD2F2-57C2-44F1-9184-D9CF3768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7E5AEE-6F92-4937-A2E1-A348CAC3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05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ofoli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7349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BADDF3-99A5-4454-8E44-929E4F663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935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4082DC-0D7A-4D68-B92A-69E0F929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r>
              <a:rPr lang="de-DE"/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DDB9C-4385-416A-856F-9A13EE98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7D6586-92D6-4873-A4DD-55D37AE0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</a:lstStyle>
          <a:p>
            <a:fld id="{68EB5F4A-8289-476B-B54C-6029EF608BB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4CCEDB7-9383-4321-9C74-87F48BB3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56728"/>
            <a:ext cx="10515600" cy="6810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4983F94-C1B8-408A-8C18-39F9FB493CEE}"/>
              </a:ext>
            </a:extLst>
          </p:cNvPr>
          <p:cNvSpPr/>
          <p:nvPr userDrawn="1"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Slika 1">
            <a:extLst>
              <a:ext uri="{FF2B5EF4-FFF2-40B4-BE49-F238E27FC236}">
                <a16:creationId xmlns:a16="http://schemas.microsoft.com/office/drawing/2014/main" id="{27647BB1-5846-4199-84E7-3A5D09091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579BD4FC-9DDB-4EF2-9BEA-2D15C667DD0D}"/>
              </a:ext>
            </a:extLst>
          </p:cNvPr>
          <p:cNvSpPr/>
          <p:nvPr userDrawn="1"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5A8E1DE-B982-454B-8DE0-CEC9EA0EF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526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BADDF3-99A5-4454-8E44-929E4F663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935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4CCEDB7-9383-4321-9C74-87F48BB3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56728"/>
            <a:ext cx="10515600" cy="6810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7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259CD-2D05-496A-A3C9-4D47E459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2B24F0-6A8B-4D88-978F-5A4A2867A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67BDC2-EE7A-428A-B33A-04B38F0C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1F8C01-8B58-4941-A9CD-09935E45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69B134-2CBF-4BB6-8FAF-FEEA7457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5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5BB38-8D15-4B42-AC94-AB835B8F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7588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8EA96-F50D-49A3-BF80-904721219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30979E-F334-4739-A722-18B6A398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F8268F-FDC9-499D-A2E4-595BB27B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5D6A5F-E563-4308-9EFC-13BB6373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27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17A2D-4DA1-4416-B299-4D0B0C68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1A1C8E-2053-43B2-BD34-71E609CC6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0691E3-D0F8-4C63-A6A8-DE57F4A5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440816-5271-4748-8B9C-D8EE0CE1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C7D3FF-1218-487E-92CD-0C15A8DE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30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E1D74-227D-4FE0-AF7B-02689C89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41A56E-4DFE-448F-BF9D-F2D5D2D16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867770-BD3D-4F5A-B2B0-878575B73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F269CD-6777-41E4-966B-FD4D7B16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008E92-FBB0-4608-9851-BDD581F5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906CB6-B8F6-4262-8D5B-192AB253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46AA5-D7B6-4713-BAC5-BCD4D05D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829833-84E7-470A-AB28-065FD26CB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7BDE23-A8F2-423E-A4D8-73286CD30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C8B521-2C96-484A-BB4E-9ACFC8B9E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1250DC-2318-41B3-AFEA-AB4F32248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AD3B79-2FD8-4ED9-A4CF-B57DEDEA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4852639-DE49-4576-85F6-4A57C83D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4AAA32-A3BB-4183-B6EC-E46D4993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83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C963C2-5BA7-4E53-85F1-FFD3DB25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BF84D1-E51E-4505-B78C-FB45B0CD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F822B3-F047-46C6-BD69-DD720B5E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F511A7-73E2-492B-BF8C-C4DD1BE9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56728"/>
            <a:ext cx="10515600" cy="6810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BAEBB8-8A3D-4A44-BD02-DC5CA42F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675"/>
            <a:ext cx="10515600" cy="68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F59686-A6E1-4CC0-80EC-F5199A5D0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F46FB-C1EA-4BF9-B07D-191C93016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4258" y="6478127"/>
            <a:ext cx="939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22.09.2022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2F5307-524C-4A86-BAA7-62742F4D8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3583" y="6482608"/>
            <a:ext cx="4584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326516-594A-4EEE-8FD8-50361429B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26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5F4A-8289-476B-B54C-6029EF608BB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0CAD487-DC23-4445-85EC-1878155CD99B}"/>
              </a:ext>
            </a:extLst>
          </p:cNvPr>
          <p:cNvSpPr/>
          <p:nvPr userDrawn="1"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FC20BA3-B99C-41D0-92FB-AFFACB01EEF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68B30F2E-13BD-4FE9-AA26-4755BB84A1CF}"/>
              </a:ext>
            </a:extLst>
          </p:cNvPr>
          <p:cNvSpPr/>
          <p:nvPr userDrawn="1"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Slika 1">
            <a:extLst>
              <a:ext uri="{FF2B5EF4-FFF2-40B4-BE49-F238E27FC236}">
                <a16:creationId xmlns:a16="http://schemas.microsoft.com/office/drawing/2014/main" id="{753B4EC1-F374-42F9-88AF-3D42BEEC3DA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2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75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5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sv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astrid.heindel@haw-landshut.de" TargetMode="External"/><Relationship Id="rId3" Type="http://schemas.openxmlformats.org/officeDocument/2006/relationships/hyperlink" Target="http://www.interreg-danube.eu/danup-2-gas" TargetMode="External"/><Relationship Id="rId7" Type="http://schemas.openxmlformats.org/officeDocument/2006/relationships/hyperlink" Target="http://www.facebook.com/DanuP2GasProject" TargetMode="External"/><Relationship Id="rId2" Type="http://schemas.openxmlformats.org/officeDocument/2006/relationships/hyperlink" Target="http://www.danup2gas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witter.com/DANUP2GAS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interreg-danube.eu/approved-projects/danup-2-gas/campaigns" TargetMode="External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Grafik 8" descr="Ein Bild, das draußen, Wasser, Natur, umgeben enthält.&#10;&#10;Automatisch generierte Beschreibung">
            <a:extLst>
              <a:ext uri="{FF2B5EF4-FFF2-40B4-BE49-F238E27FC236}">
                <a16:creationId xmlns:a16="http://schemas.microsoft.com/office/drawing/2014/main" id="{0CC8CE39-3342-92D6-721D-59FE4AA3A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C5EC8E6-EAEE-2AF2-57F4-1DEC693A7A38}"/>
              </a:ext>
            </a:extLst>
          </p:cNvPr>
          <p:cNvSpPr txBox="1"/>
          <p:nvPr/>
        </p:nvSpPr>
        <p:spPr>
          <a:xfrm>
            <a:off x="694944" y="146304"/>
            <a:ext cx="664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Energiewende</a:t>
            </a:r>
            <a:r>
              <a:rPr lang="en-GB" sz="2000" b="1" dirty="0"/>
              <a:t> </a:t>
            </a:r>
            <a:r>
              <a:rPr lang="en-GB" sz="2000" b="1" dirty="0" err="1"/>
              <a:t>erfolgreich</a:t>
            </a:r>
            <a:r>
              <a:rPr lang="en-GB" sz="2000" b="1" dirty="0"/>
              <a:t> </a:t>
            </a:r>
            <a:r>
              <a:rPr lang="en-GB" sz="2000" b="1" dirty="0" err="1"/>
              <a:t>gestalten</a:t>
            </a:r>
            <a:r>
              <a:rPr lang="en-GB" sz="2000" b="1" dirty="0"/>
              <a:t> </a:t>
            </a:r>
            <a:r>
              <a:rPr lang="en-GB" sz="2000" b="1" dirty="0" err="1"/>
              <a:t>mit</a:t>
            </a:r>
            <a:r>
              <a:rPr lang="en-GB" sz="2000" b="1" dirty="0"/>
              <a:t> </a:t>
            </a:r>
            <a:r>
              <a:rPr lang="en-GB" sz="2000" b="1" dirty="0" err="1"/>
              <a:t>Interreg</a:t>
            </a:r>
            <a:endParaRPr lang="en-GB" sz="20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764B25A-ACA0-E1F5-621E-7A17EC225D99}"/>
              </a:ext>
            </a:extLst>
          </p:cNvPr>
          <p:cNvSpPr txBox="1"/>
          <p:nvPr/>
        </p:nvSpPr>
        <p:spPr>
          <a:xfrm>
            <a:off x="5112657" y="4888028"/>
            <a:ext cx="66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Das </a:t>
            </a:r>
            <a:r>
              <a:rPr lang="en-GB" sz="3200" b="1" dirty="0" err="1">
                <a:solidFill>
                  <a:schemeClr val="bg1"/>
                </a:solidFill>
              </a:rPr>
              <a:t>Projekt</a:t>
            </a:r>
            <a:r>
              <a:rPr lang="en-GB" sz="3200" b="1" dirty="0">
                <a:solidFill>
                  <a:schemeClr val="bg1"/>
                </a:solidFill>
              </a:rPr>
              <a:t> DanuP-2-Gas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0BC4628-A4D6-5EBB-BED7-B55CAB169084}"/>
              </a:ext>
            </a:extLst>
          </p:cNvPr>
          <p:cNvSpPr txBox="1"/>
          <p:nvPr/>
        </p:nvSpPr>
        <p:spPr>
          <a:xfrm>
            <a:off x="4953000" y="6126921"/>
            <a:ext cx="66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Astrid Heindel, Technologiezentrum Energie, Hochschule Landshut</a:t>
            </a:r>
          </a:p>
        </p:txBody>
      </p:sp>
      <p:sp>
        <p:nvSpPr>
          <p:cNvPr id="2" name="Rechteck 1"/>
          <p:cNvSpPr/>
          <p:nvPr/>
        </p:nvSpPr>
        <p:spPr>
          <a:xfrm>
            <a:off x="1675692" y="644795"/>
            <a:ext cx="4298164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Energetická</a:t>
            </a:r>
            <a:r>
              <a:rPr lang="de-DE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transformace</a:t>
            </a:r>
            <a:r>
              <a:rPr lang="de-DE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Interregem</a:t>
            </a:r>
            <a:endParaRPr lang="de-DE" sz="2000" b="1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386445" y="5433160"/>
            <a:ext cx="370909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de-DE" sz="3200" b="1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DanuP-2-Gas</a:t>
            </a:r>
            <a:endParaRPr lang="de-DE" sz="3200" dirty="0">
              <a:solidFill>
                <a:srgbClr val="DAAF0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0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97977" y="733903"/>
            <a:ext cx="9709080" cy="6810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/>
              <a:t>Rechtliche</a:t>
            </a:r>
            <a:r>
              <a:rPr lang="en-GB" dirty="0"/>
              <a:t> </a:t>
            </a:r>
            <a:r>
              <a:rPr lang="en-GB" dirty="0" err="1"/>
              <a:t>Barrieren</a:t>
            </a:r>
            <a:endParaRPr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22.09.2022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Technologiezentrum Energie | Hochschule Landshut | Astrid Heindel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5F4A-8289-476B-B54C-6029EF608BBD}" type="slidenum">
              <a:rPr lang="de-DE"/>
              <a:t>10</a:t>
            </a:fld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440282" y="526411"/>
            <a:ext cx="24523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de-DE" sz="6000" dirty="0"/>
              <a:t>§§</a:t>
            </a:r>
            <a:endParaRPr dirty="0"/>
          </a:p>
          <a:p>
            <a:pPr>
              <a:spcAft>
                <a:spcPts val="1200"/>
              </a:spcAft>
              <a:defRPr/>
            </a:pPr>
            <a:endParaRPr lang="de-DE" sz="6600" b="1" dirty="0"/>
          </a:p>
          <a:p>
            <a:pPr>
              <a:spcAft>
                <a:spcPts val="1200"/>
              </a:spcAft>
              <a:defRPr/>
            </a:pPr>
            <a:endParaRPr lang="de-DE" b="1" dirty="0">
              <a:solidFill>
                <a:srgbClr val="808080"/>
              </a:solidFill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3BDA7790-6B9D-4F6A-AB8E-3CD2E2558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387471"/>
              </p:ext>
            </p:extLst>
          </p:nvPr>
        </p:nvGraphicFramePr>
        <p:xfrm>
          <a:off x="5951984" y="1916832"/>
          <a:ext cx="5400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/>
          <p:cNvSpPr txBox="1"/>
          <p:nvPr/>
        </p:nvSpPr>
        <p:spPr bwMode="auto">
          <a:xfrm>
            <a:off x="623392" y="2420888"/>
            <a:ext cx="20036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+mj-ea"/>
                <a:cs typeface="+mj-cs"/>
              </a:rPr>
              <a:t>3. Schritt</a:t>
            </a:r>
          </a:p>
          <a:p>
            <a:r>
              <a:rPr lang="de-DE" dirty="0"/>
              <a:t>Entwicklung von strategischen Roadmaps</a:t>
            </a:r>
            <a:endParaRPr lang="de-AT" sz="1600"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623392" y="4018999"/>
            <a:ext cx="1655351" cy="1650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+mj-ea"/>
                <a:cs typeface="+mj-cs"/>
              </a:rPr>
              <a:t>4. Schritt</a:t>
            </a:r>
          </a:p>
          <a:p>
            <a:r>
              <a:rPr lang="de-DE" dirty="0"/>
              <a:t>Entwicklung einer transnationalen Strategie</a:t>
            </a:r>
            <a:endParaRPr lang="de-AT" sz="1600" dirty="0"/>
          </a:p>
        </p:txBody>
      </p:sp>
      <p:sp>
        <p:nvSpPr>
          <p:cNvPr id="13" name="Rechteck 12"/>
          <p:cNvSpPr/>
          <p:nvPr/>
        </p:nvSpPr>
        <p:spPr bwMode="auto">
          <a:xfrm>
            <a:off x="3107668" y="1296048"/>
            <a:ext cx="342183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Právní</a:t>
            </a:r>
            <a:r>
              <a:rPr lang="de-DE" sz="4000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překážky</a:t>
            </a:r>
            <a:endParaRPr lang="de-DE" sz="4000" dirty="0">
              <a:solidFill>
                <a:srgbClr val="DAAF0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476736" y="2424958"/>
            <a:ext cx="1762922" cy="1435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800" b="1" dirty="0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2800" b="1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Krok</a:t>
            </a:r>
            <a:endParaRPr lang="cs-CZ" sz="2800" b="1" dirty="0">
              <a:solidFill>
                <a:srgbClr val="3D521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Vypracování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strategických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plánů</a:t>
            </a:r>
            <a:endParaRPr lang="de-DE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28099" y="4017541"/>
            <a:ext cx="1711559" cy="142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800" b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2800" b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Krok</a:t>
            </a:r>
            <a:endParaRPr lang="cs-CZ" sz="2800" b="1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nadnárodní strategie</a:t>
            </a:r>
            <a:endParaRPr lang="de-DE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59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23593C-0FBF-427A-BC45-A7E91191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CCCD03-154B-4FA1-9F1E-88A6B6B0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56A18D-EFAE-400F-96DD-A7A19C30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11</a:t>
            </a:fld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28A780B-F4C2-4E23-B19E-A0108D0B7C88}"/>
              </a:ext>
            </a:extLst>
          </p:cNvPr>
          <p:cNvSpPr/>
          <p:nvPr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5F38FE-383E-4D3A-9D97-405FCF7C0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8CA1645-C48A-4F55-A89E-A5F4D8025C51}"/>
              </a:ext>
            </a:extLst>
          </p:cNvPr>
          <p:cNvSpPr/>
          <p:nvPr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Slika 1">
            <a:extLst>
              <a:ext uri="{FF2B5EF4-FFF2-40B4-BE49-F238E27FC236}">
                <a16:creationId xmlns:a16="http://schemas.microsoft.com/office/drawing/2014/main" id="{A8C8CE5E-8C0F-4D69-9C1B-399476577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  <p:pic>
        <p:nvPicPr>
          <p:cNvPr id="10" name="Grafik 9" descr="Geöffneter Ordner">
            <a:extLst>
              <a:ext uri="{FF2B5EF4-FFF2-40B4-BE49-F238E27FC236}">
                <a16:creationId xmlns:a16="http://schemas.microsoft.com/office/drawing/2014/main" id="{45D40FFF-65E0-40D3-B7A2-16A3526C9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704" y="444364"/>
            <a:ext cx="1122857" cy="112285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12E3E42-8ADC-4D55-905A-5F07888858A1}"/>
              </a:ext>
            </a:extLst>
          </p:cNvPr>
          <p:cNvSpPr txBox="1">
            <a:spLocks/>
          </p:cNvSpPr>
          <p:nvPr/>
        </p:nvSpPr>
        <p:spPr>
          <a:xfrm>
            <a:off x="1415561" y="733903"/>
            <a:ext cx="9691495" cy="68101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75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</a:rPr>
              <a:t>Datengrundlage</a:t>
            </a:r>
            <a:r>
              <a:rPr lang="cs-CZ" dirty="0">
                <a:solidFill>
                  <a:schemeClr val="tx1"/>
                </a:solidFill>
              </a:rPr>
              <a:t>		</a:t>
            </a:r>
            <a:r>
              <a:rPr lang="en-GB" dirty="0" err="1">
                <a:solidFill>
                  <a:srgbClr val="DAAF0B"/>
                </a:solidFill>
              </a:rPr>
              <a:t>Datový</a:t>
            </a:r>
            <a:r>
              <a:rPr lang="en-GB" dirty="0">
                <a:solidFill>
                  <a:srgbClr val="DAAF0B"/>
                </a:solidFill>
              </a:rPr>
              <a:t> </a:t>
            </a:r>
            <a:r>
              <a:rPr lang="en-GB" dirty="0" err="1">
                <a:solidFill>
                  <a:srgbClr val="DAAF0B"/>
                </a:solidFill>
              </a:rPr>
              <a:t>základ</a:t>
            </a:r>
            <a:endParaRPr lang="de-DE" dirty="0">
              <a:solidFill>
                <a:srgbClr val="DAAF0B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AD1EFF-2D1A-4385-9EAB-E882FEDFC481}"/>
              </a:ext>
            </a:extLst>
          </p:cNvPr>
          <p:cNvSpPr txBox="1"/>
          <p:nvPr/>
        </p:nvSpPr>
        <p:spPr>
          <a:xfrm>
            <a:off x="-429567" y="1971274"/>
            <a:ext cx="6348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ym typeface="Wingdings" panose="05000000000000000000" pitchFamily="2" charset="2"/>
              </a:rPr>
              <a:t>Biogene</a:t>
            </a:r>
            <a:r>
              <a:rPr lang="en-GB" sz="2400" b="1" dirty="0">
                <a:sym typeface="Wingdings" panose="05000000000000000000" pitchFamily="2" charset="2"/>
              </a:rPr>
              <a:t> Rest- und </a:t>
            </a:r>
            <a:r>
              <a:rPr lang="en-GB" sz="2400" b="1" dirty="0" err="1">
                <a:sym typeface="Wingdings" panose="05000000000000000000" pitchFamily="2" charset="2"/>
              </a:rPr>
              <a:t>Abfallressourcen</a:t>
            </a: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C5286B1-D839-4426-BC9A-F72E690973B4}"/>
              </a:ext>
            </a:extLst>
          </p:cNvPr>
          <p:cNvSpPr txBox="1"/>
          <p:nvPr/>
        </p:nvSpPr>
        <p:spPr>
          <a:xfrm>
            <a:off x="5284236" y="1972586"/>
            <a:ext cx="634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ym typeface="Wingdings" panose="05000000000000000000" pitchFamily="2" charset="2"/>
              </a:rPr>
              <a:t>Infrastrukturelle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Rahmenbedingungen</a:t>
            </a:r>
            <a:endParaRPr lang="en-GB" dirty="0"/>
          </a:p>
        </p:txBody>
      </p:sp>
      <p:pic>
        <p:nvPicPr>
          <p:cNvPr id="16" name="Grafik 15" descr="Euro">
            <a:extLst>
              <a:ext uri="{FF2B5EF4-FFF2-40B4-BE49-F238E27FC236}">
                <a16:creationId xmlns:a16="http://schemas.microsoft.com/office/drawing/2014/main" id="{051E4765-0ECD-4AFB-B101-15974D1E2A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704" y="2939424"/>
            <a:ext cx="914400" cy="914400"/>
          </a:xfrm>
          <a:prstGeom prst="rect">
            <a:avLst/>
          </a:prstGeom>
        </p:spPr>
      </p:pic>
      <p:pic>
        <p:nvPicPr>
          <p:cNvPr id="18" name="Grafik 17" descr="Marker">
            <a:extLst>
              <a:ext uri="{FF2B5EF4-FFF2-40B4-BE49-F238E27FC236}">
                <a16:creationId xmlns:a16="http://schemas.microsoft.com/office/drawing/2014/main" id="{25432F02-20BE-4D3F-8A81-2F8D4A0768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3068" y="2939424"/>
            <a:ext cx="914400" cy="9144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030D751-F6C2-4D74-B88C-20871C4A76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25" y="2926905"/>
            <a:ext cx="914400" cy="9144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0E267E5-59FB-4215-88FD-1D2B975977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42" y="3007005"/>
            <a:ext cx="914401" cy="91440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44644CF-96FA-4EFE-B986-982E645D11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26" y="2926905"/>
            <a:ext cx="914401" cy="91440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C3CD6E6-A117-4470-9F22-6BA720720B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56" y="2939424"/>
            <a:ext cx="914401" cy="914401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1967472-8F57-4DEF-99FF-58B577EF88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86" y="2926904"/>
            <a:ext cx="914401" cy="91440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F58983C-E71F-47B6-BB05-6936713A9A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6" y="4586792"/>
            <a:ext cx="10899127" cy="15518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89420" y="2427991"/>
            <a:ext cx="471007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Biogenní</a:t>
            </a:r>
            <a:r>
              <a:rPr lang="en-GB" sz="24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zbytkové</a:t>
            </a:r>
            <a:r>
              <a:rPr lang="en-GB" sz="24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odpadní</a:t>
            </a:r>
            <a:r>
              <a:rPr lang="en-GB" sz="24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zdroje</a:t>
            </a:r>
            <a:endParaRPr lang="de-DE" sz="2400" b="1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144644" y="2451918"/>
            <a:ext cx="462722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Rámcové</a:t>
            </a:r>
            <a:r>
              <a:rPr lang="en-GB" sz="24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infrastrukturní</a:t>
            </a:r>
            <a:r>
              <a:rPr lang="en-GB" sz="24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podmínky</a:t>
            </a:r>
            <a:endParaRPr lang="de-DE" sz="2400" b="1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75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E143C-3DB2-4311-835D-C682B43D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171" y="167158"/>
            <a:ext cx="9699171" cy="681013"/>
          </a:xfrm>
        </p:spPr>
        <p:txBody>
          <a:bodyPr>
            <a:normAutofit/>
          </a:bodyPr>
          <a:lstStyle/>
          <a:p>
            <a:r>
              <a:rPr lang="en-GB" sz="3200" dirty="0" err="1">
                <a:solidFill>
                  <a:schemeClr val="tx1"/>
                </a:solidFill>
              </a:rPr>
              <a:t>Transnationaler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Erneuerbare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Energien</a:t>
            </a:r>
            <a:r>
              <a:rPr lang="en-GB" sz="3200" dirty="0">
                <a:solidFill>
                  <a:schemeClr val="tx1"/>
                </a:solidFill>
              </a:rPr>
              <a:t> Atlas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15558B-3338-496A-AC9E-2AEB61FA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D77D30-199B-4D34-8907-8A0222E1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A2FF66-0905-466E-B34E-BD154547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 descr="Geöffneter Ordner">
            <a:extLst>
              <a:ext uri="{FF2B5EF4-FFF2-40B4-BE49-F238E27FC236}">
                <a16:creationId xmlns:a16="http://schemas.microsoft.com/office/drawing/2014/main" id="{313443A0-B727-4E66-92BD-A2F3EE5A6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782" y="99419"/>
            <a:ext cx="1122857" cy="11228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06E54F6-893A-723E-6AE3-AA275B853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7" y="1305319"/>
            <a:ext cx="11559389" cy="5463123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95BBAA0-DD6C-6AAF-10BC-F110308EC5E8}"/>
              </a:ext>
            </a:extLst>
          </p:cNvPr>
          <p:cNvSpPr/>
          <p:nvPr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9F31D3F-9268-C683-44C0-EEE491554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6" name="Rechteck 5"/>
          <p:cNvSpPr/>
          <p:nvPr/>
        </p:nvSpPr>
        <p:spPr>
          <a:xfrm>
            <a:off x="1396171" y="725588"/>
            <a:ext cx="687040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Nadnárodní</a:t>
            </a:r>
            <a:r>
              <a:rPr lang="en-GB" sz="3200" b="1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atlas </a:t>
            </a:r>
            <a:r>
              <a:rPr lang="en-GB" sz="32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obnovitelných</a:t>
            </a:r>
            <a:r>
              <a:rPr lang="en-GB" sz="3200" b="1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energií</a:t>
            </a:r>
            <a:endParaRPr lang="de-DE" sz="3200" b="1" dirty="0">
              <a:solidFill>
                <a:srgbClr val="DAAF0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6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DCCDA-AEF0-4DA4-A0BF-359C59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353" y="733903"/>
            <a:ext cx="9682703" cy="681013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Unterstützung</a:t>
            </a:r>
            <a:r>
              <a:rPr lang="en-GB" dirty="0"/>
              <a:t> von </a:t>
            </a:r>
            <a:r>
              <a:rPr lang="en-GB" dirty="0" err="1"/>
              <a:t>Investitionen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2229B2-0703-4DB8-8DCE-052A9495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704BE3-43BA-4B3A-BB85-E2485864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7E28DA-CCFF-44AC-9C27-83B49DD4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13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386DC6-184F-48F7-A12D-49C8D46A8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01" y="2365857"/>
            <a:ext cx="1827826" cy="1827826"/>
          </a:xfrm>
          <a:prstGeom prst="rect">
            <a:avLst/>
          </a:prstGeom>
        </p:spPr>
      </p:pic>
      <p:pic>
        <p:nvPicPr>
          <p:cNvPr id="13" name="Grafik 12" descr="Euro">
            <a:extLst>
              <a:ext uri="{FF2B5EF4-FFF2-40B4-BE49-F238E27FC236}">
                <a16:creationId xmlns:a16="http://schemas.microsoft.com/office/drawing/2014/main" id="{6AE281E3-D2A4-4EDB-A6A7-91E8DFE9F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788" y="555626"/>
            <a:ext cx="1037565" cy="103756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F1A6016-7D15-416E-BA0A-00A2AF240F61}"/>
              </a:ext>
            </a:extLst>
          </p:cNvPr>
          <p:cNvSpPr txBox="1"/>
          <p:nvPr/>
        </p:nvSpPr>
        <p:spPr>
          <a:xfrm>
            <a:off x="697920" y="4932539"/>
            <a:ext cx="3103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ym typeface="Wingdings" panose="05000000000000000000" pitchFamily="2" charset="2"/>
              </a:rPr>
              <a:t>Förderkatalog</a:t>
            </a:r>
            <a:endParaRPr lang="cs-CZ" sz="2400" b="1" dirty="0">
              <a:sym typeface="Wingdings" panose="05000000000000000000" pitchFamily="2" charset="2"/>
            </a:endParaRPr>
          </a:p>
          <a:p>
            <a:pPr algn="ctr"/>
            <a:r>
              <a:rPr lang="en-GB" sz="2400" b="1" dirty="0" err="1">
                <a:solidFill>
                  <a:srgbClr val="3D5213"/>
                </a:solidFill>
              </a:rPr>
              <a:t>Katalog</a:t>
            </a:r>
            <a:r>
              <a:rPr lang="en-GB" sz="2400" b="1" dirty="0">
                <a:solidFill>
                  <a:srgbClr val="3D5213"/>
                </a:solidFill>
              </a:rPr>
              <a:t> </a:t>
            </a:r>
            <a:r>
              <a:rPr lang="en-GB" sz="2400" b="1" dirty="0" err="1">
                <a:solidFill>
                  <a:srgbClr val="3D5213"/>
                </a:solidFill>
              </a:rPr>
              <a:t>podpor</a:t>
            </a:r>
            <a:endParaRPr lang="de-DE" sz="2400" b="1" dirty="0">
              <a:solidFill>
                <a:srgbClr val="3D5213"/>
              </a:solidFill>
            </a:endParaRPr>
          </a:p>
          <a:p>
            <a:pPr algn="ctr"/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7BBA65-26CE-40A7-A285-BEAA3ECA4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8" y="2102270"/>
            <a:ext cx="2355001" cy="235500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31F8B1-09C1-4D0A-8055-7E34F4129B9C}"/>
              </a:ext>
            </a:extLst>
          </p:cNvPr>
          <p:cNvSpPr txBox="1"/>
          <p:nvPr/>
        </p:nvSpPr>
        <p:spPr>
          <a:xfrm>
            <a:off x="4500175" y="4932539"/>
            <a:ext cx="3103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ym typeface="Wingdings" panose="05000000000000000000" pitchFamily="2" charset="2"/>
              </a:rPr>
              <a:t>Optimierungstool</a:t>
            </a:r>
            <a:endParaRPr lang="cs-CZ" sz="2400" b="1" dirty="0">
              <a:sym typeface="Wingdings" panose="05000000000000000000" pitchFamily="2" charset="2"/>
            </a:endParaRPr>
          </a:p>
          <a:p>
            <a:pPr algn="ctr"/>
            <a:r>
              <a:rPr lang="en-GB" sz="2400" b="1" dirty="0" err="1">
                <a:solidFill>
                  <a:srgbClr val="3D5213"/>
                </a:solidFill>
              </a:rPr>
              <a:t>Optimalizační</a:t>
            </a:r>
            <a:r>
              <a:rPr lang="en-GB" sz="2400" b="1" dirty="0">
                <a:solidFill>
                  <a:srgbClr val="3D5213"/>
                </a:solidFill>
              </a:rPr>
              <a:t> </a:t>
            </a:r>
            <a:r>
              <a:rPr lang="en-GB" sz="2400" b="1" dirty="0" err="1">
                <a:solidFill>
                  <a:srgbClr val="3D5213"/>
                </a:solidFill>
              </a:rPr>
              <a:t>nástroj</a:t>
            </a:r>
            <a:endParaRPr lang="de-DE" sz="2400" b="1" dirty="0">
              <a:solidFill>
                <a:srgbClr val="3D5213"/>
              </a:solidFill>
            </a:endParaRPr>
          </a:p>
          <a:p>
            <a:pPr algn="ctr"/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F7C00D-D686-4BDD-81F9-05FFD9530900}"/>
              </a:ext>
            </a:extLst>
          </p:cNvPr>
          <p:cNvSpPr txBox="1"/>
          <p:nvPr/>
        </p:nvSpPr>
        <p:spPr>
          <a:xfrm>
            <a:off x="8477895" y="4932539"/>
            <a:ext cx="32461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ym typeface="Wingdings" panose="05000000000000000000" pitchFamily="2" charset="2"/>
              </a:rPr>
              <a:t>Workshops </a:t>
            </a:r>
            <a:r>
              <a:rPr lang="en-GB" sz="2400" b="1" dirty="0" err="1">
                <a:sym typeface="Wingdings" panose="05000000000000000000" pitchFamily="2" charset="2"/>
              </a:rPr>
              <a:t>für</a:t>
            </a:r>
            <a:r>
              <a:rPr lang="en-GB" sz="2400" b="1" dirty="0">
                <a:sym typeface="Wingdings" panose="05000000000000000000" pitchFamily="2" charset="2"/>
              </a:rPr>
              <a:t> Stakeholder</a:t>
            </a:r>
            <a:endParaRPr lang="cs-CZ" sz="2400" b="1" dirty="0">
              <a:sym typeface="Wingdings" panose="05000000000000000000" pitchFamily="2" charset="2"/>
            </a:endParaRPr>
          </a:p>
          <a:p>
            <a:pPr algn="ctr"/>
            <a:r>
              <a:rPr lang="en-GB" sz="2400" b="1" dirty="0" err="1">
                <a:solidFill>
                  <a:srgbClr val="3D5213"/>
                </a:solidFill>
              </a:rPr>
              <a:t>Workshopy</a:t>
            </a:r>
            <a:r>
              <a:rPr lang="en-GB" sz="2400" b="1" dirty="0">
                <a:solidFill>
                  <a:srgbClr val="3D5213"/>
                </a:solidFill>
              </a:rPr>
              <a:t> pro stakeholder</a:t>
            </a:r>
            <a:endParaRPr lang="de-DE" sz="2400" b="1" dirty="0">
              <a:solidFill>
                <a:srgbClr val="3D5213"/>
              </a:solidFill>
            </a:endParaRPr>
          </a:p>
          <a:p>
            <a:pPr algn="ctr"/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BD07C3-2F72-896B-EE0B-541A428FF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39" y="2828649"/>
            <a:ext cx="4652721" cy="120070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24353" y="1378294"/>
            <a:ext cx="3701206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</a:t>
            </a:r>
            <a:r>
              <a:rPr lang="en-GB" sz="4000" b="1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</a:t>
            </a:r>
            <a:endParaRPr lang="de-DE" sz="4000" b="1" dirty="0">
              <a:solidFill>
                <a:srgbClr val="DAAF0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87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DCCDA-AEF0-4DA4-A0BF-359C59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7" y="724941"/>
            <a:ext cx="10515600" cy="681013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Optimierungstool</a:t>
            </a:r>
            <a:br>
              <a:rPr lang="cs-CZ" dirty="0"/>
            </a:br>
            <a:r>
              <a:rPr lang="en-GB" dirty="0" err="1">
                <a:solidFill>
                  <a:srgbClr val="DAAF0B"/>
                </a:solidFill>
              </a:rPr>
              <a:t>Optimalizační</a:t>
            </a:r>
            <a:r>
              <a:rPr lang="en-GB" dirty="0">
                <a:solidFill>
                  <a:srgbClr val="DAAF0B"/>
                </a:solidFill>
              </a:rPr>
              <a:t> </a:t>
            </a:r>
            <a:r>
              <a:rPr lang="en-GB" dirty="0" err="1">
                <a:solidFill>
                  <a:srgbClr val="DAAF0B"/>
                </a:solidFill>
              </a:rPr>
              <a:t>nástroj</a:t>
            </a:r>
            <a:br>
              <a:rPr lang="de-DE" dirty="0"/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2229B2-0703-4DB8-8DCE-052A9495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704BE3-43BA-4B3A-BB85-E2485864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7E28DA-CCFF-44AC-9C27-83B49DD4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14</a:t>
            </a:fld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91EA410-B31D-4B58-9A75-E8EB125D2C82}"/>
              </a:ext>
            </a:extLst>
          </p:cNvPr>
          <p:cNvSpPr/>
          <p:nvPr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52C476-46F3-471E-B891-F75415848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808A5B87-8A01-4C2E-83B7-9B9FA01CC9B8}"/>
              </a:ext>
            </a:extLst>
          </p:cNvPr>
          <p:cNvSpPr/>
          <p:nvPr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Slika 1">
            <a:extLst>
              <a:ext uri="{FF2B5EF4-FFF2-40B4-BE49-F238E27FC236}">
                <a16:creationId xmlns:a16="http://schemas.microsoft.com/office/drawing/2014/main" id="{0E00D333-1AD6-4C4F-AC24-58BD20314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F22795D-BBCE-9114-CAEE-37065C422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52" y="1606635"/>
            <a:ext cx="8913495" cy="46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4F67E-56AA-4F9F-B010-F92274B3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52286"/>
            <a:ext cx="10515600" cy="681013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Optimierungstool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rgbClr val="DAAF0B"/>
                </a:solidFill>
              </a:rPr>
              <a:t>Optimalizační</a:t>
            </a:r>
            <a:r>
              <a:rPr lang="en-GB" dirty="0">
                <a:solidFill>
                  <a:srgbClr val="DAAF0B"/>
                </a:solidFill>
              </a:rPr>
              <a:t> </a:t>
            </a:r>
            <a:r>
              <a:rPr lang="en-GB" dirty="0" err="1">
                <a:solidFill>
                  <a:srgbClr val="DAAF0B"/>
                </a:solidFill>
              </a:rPr>
              <a:t>nástroj</a:t>
            </a:r>
            <a:br>
              <a:rPr lang="cs-CZ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32A5AB-2CE6-44CE-BF4F-46DD1EAB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F169E3-CFBE-4F62-A327-A6B3B5CF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E87B50-27F6-4021-AD50-15045BE6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15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9166FB-F149-4724-AAE1-94D5043CF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93850" y="2130984"/>
            <a:ext cx="5237740" cy="27064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6C69BF8-E05D-4760-959A-9245F6B8B396}"/>
              </a:ext>
            </a:extLst>
          </p:cNvPr>
          <p:cNvSpPr txBox="1"/>
          <p:nvPr/>
        </p:nvSpPr>
        <p:spPr>
          <a:xfrm>
            <a:off x="304800" y="1433299"/>
            <a:ext cx="29695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ym typeface="Wingdings" panose="05000000000000000000" pitchFamily="2" charset="2"/>
              </a:rPr>
              <a:t>Ergebnisse</a:t>
            </a:r>
            <a:endParaRPr lang="en-GB" sz="2000" dirty="0">
              <a:sym typeface="Wingdings" panose="05000000000000000000" pitchFamily="2" charset="2"/>
            </a:endParaRPr>
          </a:p>
          <a:p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dirty="0" err="1">
                <a:sym typeface="Wingdings" panose="05000000000000000000" pitchFamily="2" charset="2"/>
              </a:rPr>
              <a:t>Ideale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err="1">
                <a:sym typeface="Wingdings" panose="05000000000000000000" pitchFamily="2" charset="2"/>
              </a:rPr>
              <a:t>Parametrisierung</a:t>
            </a:r>
            <a:r>
              <a:rPr lang="en-GB" sz="2000" dirty="0">
                <a:sym typeface="Wingdings" panose="05000000000000000000" pitchFamily="2" charset="2"/>
              </a:rPr>
              <a:t> und </a:t>
            </a:r>
            <a:r>
              <a:rPr lang="en-GB" sz="2000" dirty="0" err="1">
                <a:sym typeface="Wingdings" panose="05000000000000000000" pitchFamily="2" charset="2"/>
              </a:rPr>
              <a:t>Betriebspläne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err="1">
                <a:sym typeface="Wingdings" panose="05000000000000000000" pitchFamily="2" charset="2"/>
              </a:rPr>
              <a:t>für</a:t>
            </a:r>
            <a:r>
              <a:rPr lang="en-GB" sz="2000" dirty="0">
                <a:sym typeface="Wingdings" panose="05000000000000000000" pitchFamily="2" charset="2"/>
              </a:rPr>
              <a:t> Power-to-Gas-Hubs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dirty="0" err="1">
                <a:sym typeface="Wingdings" panose="05000000000000000000" pitchFamily="2" charset="2"/>
              </a:rPr>
              <a:t>Ideale</a:t>
            </a:r>
            <a:r>
              <a:rPr lang="en-GB" sz="2000" dirty="0">
                <a:sym typeface="Wingdings" panose="05000000000000000000" pitchFamily="2" charset="2"/>
              </a:rPr>
              <a:t> Inputs und Outputs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dirty="0" err="1">
                <a:sym typeface="Wingdings" panose="05000000000000000000" pitchFamily="2" charset="2"/>
              </a:rPr>
              <a:t>Investitions</a:t>
            </a:r>
            <a:r>
              <a:rPr lang="en-GB" sz="2000" dirty="0">
                <a:sym typeface="Wingdings" panose="05000000000000000000" pitchFamily="2" charset="2"/>
              </a:rPr>
              <a:t>- und </a:t>
            </a:r>
            <a:r>
              <a:rPr lang="en-GB" sz="2000" dirty="0" err="1">
                <a:sym typeface="Wingdings" panose="05000000000000000000" pitchFamily="2" charset="2"/>
              </a:rPr>
              <a:t>Betriebskosten</a:t>
            </a: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dirty="0" err="1">
                <a:sym typeface="Wingdings" panose="05000000000000000000" pitchFamily="2" charset="2"/>
              </a:rPr>
              <a:t>Rentabilitätsdauer</a:t>
            </a:r>
            <a:endParaRPr lang="en-GB" sz="2000" dirty="0">
              <a:sym typeface="Wingdings" panose="05000000000000000000" pitchFamily="2" charset="2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74367" y="1617027"/>
            <a:ext cx="2627086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</a:t>
            </a:r>
            <a:endParaRPr lang="en-GB" sz="2000" b="1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deální</a:t>
            </a: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parametrizace</a:t>
            </a: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provozní</a:t>
            </a: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plány</a:t>
            </a: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power-to-gas-hubs</a:t>
            </a:r>
            <a:endParaRPr lang="de-DE" sz="2000" b="1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Ideální</a:t>
            </a: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inputs a outputs</a:t>
            </a:r>
            <a:endParaRPr lang="de-DE" sz="2000" b="1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Investiční</a:t>
            </a: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provozní</a:t>
            </a: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</a:t>
            </a:r>
            <a:endParaRPr lang="de-DE" sz="2000" b="1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0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Dobra </a:t>
            </a:r>
            <a:r>
              <a:rPr lang="en-GB" sz="20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návratnosti</a:t>
            </a:r>
            <a:endParaRPr lang="de-DE" sz="2000" b="1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83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393732-C6CF-4650-B008-05DB818FC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CC7688-E22A-47AC-B472-31A90BF2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2F4482-CD40-441C-9229-A8512126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16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BF7E05-A9DC-4BC2-B9F1-890D4B50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951" y="3086252"/>
            <a:ext cx="4896098" cy="681013"/>
          </a:xfrm>
        </p:spPr>
        <p:txBody>
          <a:bodyPr>
            <a:noAutofit/>
          </a:bodyPr>
          <a:lstStyle/>
          <a:p>
            <a:pPr algn="ctr"/>
            <a:r>
              <a:rPr lang="en-GB">
                <a:solidFill>
                  <a:srgbClr val="FEFFFF"/>
                </a:solidFill>
              </a:rPr>
              <a:t>Danube Energy Platform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C7E75D-AFB4-46AC-B6C2-604539217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27" y="4398581"/>
            <a:ext cx="2079546" cy="2079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C132112-6872-43BC-8ABE-E302B9C1A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0909"/>
            <a:ext cx="2125383" cy="1930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Slika 3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id="{668B943B-8AF5-495E-AE77-8DDBE683D6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001" y="376272"/>
            <a:ext cx="3174242" cy="2190093"/>
          </a:xfrm>
          <a:prstGeom prst="ellipse">
            <a:avLst/>
          </a:prstGeom>
          <a:solidFill>
            <a:schemeClr val="bg1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8B2BCDB-70BB-4EC0-AD64-E069A5755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68" y="3484432"/>
            <a:ext cx="2276475" cy="1953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B50D3E4-1282-0FBB-D505-9697EB5116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09" y="3484432"/>
            <a:ext cx="4329908" cy="2046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5183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014EEF-C161-44A6-901B-7111ADD4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9DA293-775A-47FD-814D-8867C3A7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2C1FB7-69F3-4DA8-A337-3642F720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17</a:t>
            </a:fld>
            <a:endParaRPr lang="de-DE"/>
          </a:p>
        </p:txBody>
      </p:sp>
      <p:pic>
        <p:nvPicPr>
          <p:cNvPr id="6" name="Slika 3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id="{DAFA9D6D-201E-4E06-B7FD-2B5DBECF2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997" y="509063"/>
            <a:ext cx="9134803" cy="6460672"/>
          </a:xfrm>
          <a:prstGeom prst="rect">
            <a:avLst/>
          </a:prstGeom>
          <a:noFill/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008138B-5640-467B-9F97-A3D87028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532186"/>
            <a:ext cx="10515600" cy="681013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Stärkung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transnationaler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Kooperation</a:t>
            </a:r>
            <a:r>
              <a:rPr lang="en-GB" dirty="0">
                <a:solidFill>
                  <a:schemeClr val="tx1"/>
                </a:solidFill>
              </a:rPr>
              <a:t>…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rgbClr val="DAAF0B"/>
                </a:solidFill>
              </a:rPr>
              <a:t>Posílení</a:t>
            </a:r>
            <a:r>
              <a:rPr lang="en-GB" dirty="0">
                <a:solidFill>
                  <a:srgbClr val="DAAF0B"/>
                </a:solidFill>
              </a:rPr>
              <a:t> </a:t>
            </a:r>
            <a:r>
              <a:rPr lang="en-GB" dirty="0" err="1">
                <a:solidFill>
                  <a:srgbClr val="DAAF0B"/>
                </a:solidFill>
              </a:rPr>
              <a:t>nadnárodní</a:t>
            </a:r>
            <a:r>
              <a:rPr lang="en-GB" dirty="0">
                <a:solidFill>
                  <a:srgbClr val="DAAF0B"/>
                </a:solidFill>
              </a:rPr>
              <a:t> </a:t>
            </a:r>
            <a:r>
              <a:rPr lang="en-GB" dirty="0" err="1">
                <a:solidFill>
                  <a:srgbClr val="DAAF0B"/>
                </a:solidFill>
              </a:rPr>
              <a:t>spolupráce</a:t>
            </a:r>
            <a:r>
              <a:rPr lang="en-GB" dirty="0">
                <a:solidFill>
                  <a:srgbClr val="DAAF0B"/>
                </a:solidFill>
              </a:rPr>
              <a:t>...</a:t>
            </a:r>
            <a:br>
              <a:rPr lang="de-DE" dirty="0"/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F9E71E4C-FDE4-48BA-97A1-241DE53744E4}"/>
              </a:ext>
            </a:extLst>
          </p:cNvPr>
          <p:cNvSpPr txBox="1">
            <a:spLocks/>
          </p:cNvSpPr>
          <p:nvPr/>
        </p:nvSpPr>
        <p:spPr>
          <a:xfrm>
            <a:off x="7178614" y="1236323"/>
            <a:ext cx="5013386" cy="148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800" dirty="0"/>
              <a:t>… um Power-to-Gas-</a:t>
            </a:r>
            <a:r>
              <a:rPr lang="en-GB" sz="2800" dirty="0" err="1"/>
              <a:t>Projekte</a:t>
            </a:r>
            <a:r>
              <a:rPr lang="en-GB" sz="2800" dirty="0"/>
              <a:t> </a:t>
            </a:r>
            <a:r>
              <a:rPr lang="en-GB" sz="2800" dirty="0" err="1"/>
              <a:t>im</a:t>
            </a:r>
            <a:r>
              <a:rPr lang="en-GB" sz="2800" dirty="0"/>
              <a:t> </a:t>
            </a:r>
            <a:r>
              <a:rPr lang="en-GB" sz="2800" dirty="0" err="1"/>
              <a:t>Donauraum</a:t>
            </a:r>
            <a:r>
              <a:rPr lang="en-GB" sz="2800" dirty="0"/>
              <a:t> </a:t>
            </a:r>
            <a:r>
              <a:rPr lang="en-GB" sz="2800" dirty="0" err="1"/>
              <a:t>zu</a:t>
            </a:r>
            <a:r>
              <a:rPr lang="en-GB" sz="2800" dirty="0"/>
              <a:t> </a:t>
            </a:r>
            <a:r>
              <a:rPr lang="en-GB" sz="2800" dirty="0" err="1"/>
              <a:t>fördern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>
                <a:solidFill>
                  <a:srgbClr val="DAAF0B"/>
                </a:solidFill>
              </a:rPr>
              <a:t>… </a:t>
            </a:r>
            <a:r>
              <a:rPr lang="en-GB" sz="2800" dirty="0" err="1">
                <a:solidFill>
                  <a:srgbClr val="DAAF0B"/>
                </a:solidFill>
              </a:rPr>
              <a:t>na</a:t>
            </a:r>
            <a:r>
              <a:rPr lang="en-GB" sz="2800" dirty="0">
                <a:solidFill>
                  <a:srgbClr val="DAAF0B"/>
                </a:solidFill>
              </a:rPr>
              <a:t> </a:t>
            </a:r>
            <a:r>
              <a:rPr lang="en-GB" sz="2800" dirty="0" err="1">
                <a:solidFill>
                  <a:srgbClr val="DAAF0B"/>
                </a:solidFill>
              </a:rPr>
              <a:t>podporu</a:t>
            </a:r>
            <a:r>
              <a:rPr lang="en-GB" sz="2800" dirty="0">
                <a:solidFill>
                  <a:srgbClr val="DAAF0B"/>
                </a:solidFill>
              </a:rPr>
              <a:t> power-to-gas </a:t>
            </a:r>
            <a:r>
              <a:rPr lang="en-GB" sz="2800" dirty="0" err="1">
                <a:solidFill>
                  <a:srgbClr val="DAAF0B"/>
                </a:solidFill>
              </a:rPr>
              <a:t>projektů</a:t>
            </a:r>
            <a:r>
              <a:rPr lang="en-GB" sz="2800" dirty="0">
                <a:solidFill>
                  <a:srgbClr val="DAAF0B"/>
                </a:solidFill>
              </a:rPr>
              <a:t> v </a:t>
            </a:r>
            <a:r>
              <a:rPr lang="en-GB" sz="2800" dirty="0" err="1">
                <a:solidFill>
                  <a:srgbClr val="DAAF0B"/>
                </a:solidFill>
              </a:rPr>
              <a:t>Podunají</a:t>
            </a:r>
            <a:r>
              <a:rPr lang="en-GB" sz="2800" dirty="0">
                <a:solidFill>
                  <a:srgbClr val="DAAF0B"/>
                </a:solidFill>
              </a:rPr>
              <a:t>.</a:t>
            </a:r>
            <a:endParaRPr lang="de-DE" sz="2800" dirty="0">
              <a:solidFill>
                <a:srgbClr val="DAAF0B"/>
              </a:solidFill>
            </a:endParaRPr>
          </a:p>
          <a:p>
            <a:endParaRPr lang="en-GB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4D124F-FB6B-4BB4-88B2-BDB2E31F8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13" y="3159830"/>
            <a:ext cx="3946639" cy="2631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8848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6B18228-7A82-437C-AE09-615A4B38F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0" y="4956"/>
            <a:ext cx="9884021" cy="6868557"/>
          </a:xfrm>
          <a:prstGeom prst="rect">
            <a:avLst/>
          </a:prstGeom>
        </p:spPr>
      </p:pic>
      <p:sp>
        <p:nvSpPr>
          <p:cNvPr id="42" name="Ellipse 41">
            <a:extLst>
              <a:ext uri="{FF2B5EF4-FFF2-40B4-BE49-F238E27FC236}">
                <a16:creationId xmlns:a16="http://schemas.microsoft.com/office/drawing/2014/main" id="{5AFC66F4-ACB2-4F8F-926A-DBBBF54F6862}"/>
              </a:ext>
            </a:extLst>
          </p:cNvPr>
          <p:cNvSpPr/>
          <p:nvPr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3F1BB90-886F-4D03-9427-8F883A1DA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44" name="Ellipse 43">
            <a:extLst>
              <a:ext uri="{FF2B5EF4-FFF2-40B4-BE49-F238E27FC236}">
                <a16:creationId xmlns:a16="http://schemas.microsoft.com/office/drawing/2014/main" id="{1EEFD711-00D5-4232-9548-BB1AE435C8A3}"/>
              </a:ext>
            </a:extLst>
          </p:cNvPr>
          <p:cNvSpPr/>
          <p:nvPr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Slika 1">
            <a:extLst>
              <a:ext uri="{FF2B5EF4-FFF2-40B4-BE49-F238E27FC236}">
                <a16:creationId xmlns:a16="http://schemas.microsoft.com/office/drawing/2014/main" id="{7D35F269-6DA2-4930-A262-0D1737811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2A21B26-E4D5-4217-11F3-D41DF6310C73}"/>
              </a:ext>
            </a:extLst>
          </p:cNvPr>
          <p:cNvSpPr txBox="1"/>
          <p:nvPr/>
        </p:nvSpPr>
        <p:spPr>
          <a:xfrm>
            <a:off x="32948" y="831591"/>
            <a:ext cx="316505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Transition von </a:t>
            </a:r>
            <a:r>
              <a:rPr lang="en-GB" sz="2800" b="1" dirty="0" err="1"/>
              <a:t>Gasimporten</a:t>
            </a:r>
            <a:r>
              <a:rPr lang="en-GB" sz="2800" b="1" dirty="0"/>
              <a:t> …</a:t>
            </a:r>
            <a:endParaRPr lang="en-GB" sz="10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66BDE-B00B-A53C-0775-B9BFCF9F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18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A21B26-E4D5-4217-11F3-D41DF6310C73}"/>
              </a:ext>
            </a:extLst>
          </p:cNvPr>
          <p:cNvSpPr txBox="1"/>
          <p:nvPr/>
        </p:nvSpPr>
        <p:spPr>
          <a:xfrm>
            <a:off x="32947" y="1785698"/>
            <a:ext cx="316505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DAAF0B"/>
                </a:solidFill>
              </a:rPr>
              <a:t>Přechod</a:t>
            </a:r>
            <a:r>
              <a:rPr lang="en-GB" sz="2800" b="1" dirty="0">
                <a:solidFill>
                  <a:srgbClr val="DAAF0B"/>
                </a:solidFill>
              </a:rPr>
              <a:t> od </a:t>
            </a:r>
            <a:r>
              <a:rPr lang="en-GB" sz="2800" b="1" dirty="0" err="1">
                <a:solidFill>
                  <a:srgbClr val="DAAF0B"/>
                </a:solidFill>
              </a:rPr>
              <a:t>dovozu</a:t>
            </a:r>
            <a:r>
              <a:rPr lang="en-GB" sz="2800" b="1" dirty="0">
                <a:solidFill>
                  <a:srgbClr val="DAAF0B"/>
                </a:solidFill>
              </a:rPr>
              <a:t> </a:t>
            </a:r>
            <a:r>
              <a:rPr lang="en-GB" sz="2800" b="1" dirty="0" err="1">
                <a:solidFill>
                  <a:srgbClr val="DAAF0B"/>
                </a:solidFill>
              </a:rPr>
              <a:t>plynu</a:t>
            </a:r>
            <a:r>
              <a:rPr lang="en-GB" sz="2800" b="1" dirty="0">
                <a:solidFill>
                  <a:srgbClr val="DAAF0B"/>
                </a:solidFill>
              </a:rPr>
              <a:t> …</a:t>
            </a:r>
            <a:endParaRPr lang="en-GB" sz="1000" b="1" dirty="0">
              <a:solidFill>
                <a:srgbClr val="DAA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3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6B18228-7A82-437C-AE09-615A4B38F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0" y="4956"/>
            <a:ext cx="9884021" cy="686855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C99B25D-755E-4EA1-815D-DBE85BF57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4" y="18094"/>
            <a:ext cx="9883165" cy="68688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BBFB02C-9954-45DA-B539-E11C95DBAC49}"/>
              </a:ext>
            </a:extLst>
          </p:cNvPr>
          <p:cNvSpPr txBox="1"/>
          <p:nvPr/>
        </p:nvSpPr>
        <p:spPr>
          <a:xfrm>
            <a:off x="6546203" y="6085357"/>
            <a:ext cx="10638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Greece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5AFC66F4-ACB2-4F8F-926A-DBBBF54F6862}"/>
              </a:ext>
            </a:extLst>
          </p:cNvPr>
          <p:cNvSpPr/>
          <p:nvPr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3F1BB90-886F-4D03-9427-8F883A1DA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44" name="Ellipse 43">
            <a:extLst>
              <a:ext uri="{FF2B5EF4-FFF2-40B4-BE49-F238E27FC236}">
                <a16:creationId xmlns:a16="http://schemas.microsoft.com/office/drawing/2014/main" id="{1EEFD711-00D5-4232-9548-BB1AE435C8A3}"/>
              </a:ext>
            </a:extLst>
          </p:cNvPr>
          <p:cNvSpPr/>
          <p:nvPr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Slika 1">
            <a:extLst>
              <a:ext uri="{FF2B5EF4-FFF2-40B4-BE49-F238E27FC236}">
                <a16:creationId xmlns:a16="http://schemas.microsoft.com/office/drawing/2014/main" id="{7D35F269-6DA2-4930-A262-0D1737811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E1572FC3-B9D9-4788-9994-3465D8A5D666}"/>
              </a:ext>
            </a:extLst>
          </p:cNvPr>
          <p:cNvSpPr txBox="1"/>
          <p:nvPr/>
        </p:nvSpPr>
        <p:spPr>
          <a:xfrm>
            <a:off x="32948" y="831591"/>
            <a:ext cx="316505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/>
              <a:t>Transition von Gasimporten …</a:t>
            </a:r>
            <a:endParaRPr lang="en-GB" sz="1000" b="1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7F98766F-6989-456D-99BC-488A83F2C84E}"/>
              </a:ext>
            </a:extLst>
          </p:cNvPr>
          <p:cNvSpPr txBox="1"/>
          <p:nvPr/>
        </p:nvSpPr>
        <p:spPr>
          <a:xfrm>
            <a:off x="3144901" y="5792036"/>
            <a:ext cx="974922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… </a:t>
            </a:r>
            <a:r>
              <a:rPr lang="en-GB" sz="2800" b="1" dirty="0" err="1"/>
              <a:t>zu</a:t>
            </a:r>
            <a:r>
              <a:rPr lang="en-GB" sz="2800" b="1" dirty="0"/>
              <a:t> </a:t>
            </a:r>
            <a:r>
              <a:rPr lang="en-GB" sz="2800" b="1" dirty="0" err="1"/>
              <a:t>grünen</a:t>
            </a:r>
            <a:r>
              <a:rPr lang="en-GB" sz="2800" b="1" dirty="0"/>
              <a:t> und </a:t>
            </a:r>
            <a:r>
              <a:rPr lang="en-GB" sz="2800" b="1" dirty="0" err="1"/>
              <a:t>unabhängigen</a:t>
            </a:r>
            <a:r>
              <a:rPr lang="en-GB" sz="2800" b="1" dirty="0"/>
              <a:t> </a:t>
            </a:r>
            <a:r>
              <a:rPr lang="en-GB" sz="2800" b="1" dirty="0" err="1"/>
              <a:t>Energiesystemen</a:t>
            </a:r>
            <a:r>
              <a:rPr lang="en-GB" sz="2800" b="1" dirty="0"/>
              <a:t> in Europa.</a:t>
            </a:r>
          </a:p>
          <a:p>
            <a:r>
              <a:rPr lang="en-GB" sz="2800" b="1" dirty="0">
                <a:solidFill>
                  <a:srgbClr val="DAAF0B"/>
                </a:solidFill>
              </a:rPr>
              <a:t>… k </a:t>
            </a:r>
            <a:r>
              <a:rPr lang="en-GB" sz="2800" b="1" dirty="0" err="1">
                <a:solidFill>
                  <a:srgbClr val="DAAF0B"/>
                </a:solidFill>
              </a:rPr>
              <a:t>zeleným</a:t>
            </a:r>
            <a:r>
              <a:rPr lang="en-GB" sz="2800" b="1" dirty="0">
                <a:solidFill>
                  <a:srgbClr val="DAAF0B"/>
                </a:solidFill>
              </a:rPr>
              <a:t> a </a:t>
            </a:r>
            <a:r>
              <a:rPr lang="en-GB" sz="2800" b="1" dirty="0" err="1">
                <a:solidFill>
                  <a:srgbClr val="DAAF0B"/>
                </a:solidFill>
              </a:rPr>
              <a:t>nezávislým</a:t>
            </a:r>
            <a:r>
              <a:rPr lang="en-GB" sz="2800" b="1" dirty="0">
                <a:solidFill>
                  <a:srgbClr val="DAAF0B"/>
                </a:solidFill>
              </a:rPr>
              <a:t> </a:t>
            </a:r>
            <a:r>
              <a:rPr lang="en-GB" sz="2800" b="1" dirty="0" err="1">
                <a:solidFill>
                  <a:srgbClr val="DAAF0B"/>
                </a:solidFill>
              </a:rPr>
              <a:t>energetickým</a:t>
            </a:r>
            <a:r>
              <a:rPr lang="en-GB" sz="2800" b="1" dirty="0">
                <a:solidFill>
                  <a:srgbClr val="DAAF0B"/>
                </a:solidFill>
              </a:rPr>
              <a:t> </a:t>
            </a:r>
            <a:r>
              <a:rPr lang="en-GB" sz="2800" b="1" dirty="0" err="1">
                <a:solidFill>
                  <a:srgbClr val="DAAF0B"/>
                </a:solidFill>
              </a:rPr>
              <a:t>systémům</a:t>
            </a:r>
            <a:r>
              <a:rPr lang="en-GB" sz="2800" b="1" dirty="0">
                <a:solidFill>
                  <a:srgbClr val="DAAF0B"/>
                </a:solidFill>
              </a:rPr>
              <a:t> v </a:t>
            </a:r>
            <a:r>
              <a:rPr lang="en-GB" sz="2800" b="1" dirty="0" err="1">
                <a:solidFill>
                  <a:srgbClr val="DAAF0B"/>
                </a:solidFill>
              </a:rPr>
              <a:t>Evropě</a:t>
            </a:r>
            <a:r>
              <a:rPr lang="en-GB" sz="2800" b="1" dirty="0">
                <a:solidFill>
                  <a:srgbClr val="DAAF0B"/>
                </a:solidFill>
              </a:rPr>
              <a:t>.</a:t>
            </a:r>
            <a:endParaRPr lang="de-DE" sz="2800" b="1" dirty="0">
              <a:solidFill>
                <a:srgbClr val="DAAF0B"/>
              </a:solidFill>
            </a:endParaRPr>
          </a:p>
          <a:p>
            <a:endParaRPr lang="en-GB" sz="1000" b="1" dirty="0">
              <a:solidFill>
                <a:srgbClr val="DAAF0B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113589-DA65-B4DE-8132-A1B82479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19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2A21B26-E4D5-4217-11F3-D41DF6310C73}"/>
              </a:ext>
            </a:extLst>
          </p:cNvPr>
          <p:cNvSpPr txBox="1"/>
          <p:nvPr/>
        </p:nvSpPr>
        <p:spPr>
          <a:xfrm>
            <a:off x="32947" y="1785698"/>
            <a:ext cx="316505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DAAF0B"/>
                </a:solidFill>
              </a:rPr>
              <a:t>Přechod</a:t>
            </a:r>
            <a:r>
              <a:rPr lang="en-GB" sz="2800" b="1" dirty="0">
                <a:solidFill>
                  <a:srgbClr val="DAAF0B"/>
                </a:solidFill>
              </a:rPr>
              <a:t> od </a:t>
            </a:r>
            <a:r>
              <a:rPr lang="en-GB" sz="2800" b="1" dirty="0" err="1">
                <a:solidFill>
                  <a:srgbClr val="DAAF0B"/>
                </a:solidFill>
              </a:rPr>
              <a:t>dovozu</a:t>
            </a:r>
            <a:r>
              <a:rPr lang="en-GB" sz="2800" b="1" dirty="0">
                <a:solidFill>
                  <a:srgbClr val="DAAF0B"/>
                </a:solidFill>
              </a:rPr>
              <a:t> </a:t>
            </a:r>
            <a:r>
              <a:rPr lang="en-GB" sz="2800" b="1" dirty="0" err="1">
                <a:solidFill>
                  <a:srgbClr val="DAAF0B"/>
                </a:solidFill>
              </a:rPr>
              <a:t>plynu</a:t>
            </a:r>
            <a:r>
              <a:rPr lang="en-GB" sz="2800" b="1" dirty="0">
                <a:solidFill>
                  <a:srgbClr val="DAAF0B"/>
                </a:solidFill>
              </a:rPr>
              <a:t> …</a:t>
            </a:r>
            <a:endParaRPr lang="en-GB" sz="1000" b="1" dirty="0">
              <a:solidFill>
                <a:srgbClr val="DAA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22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6B18228-7A82-437C-AE09-615A4B38F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0" y="4956"/>
            <a:ext cx="9884021" cy="6868557"/>
          </a:xfrm>
          <a:prstGeom prst="rect">
            <a:avLst/>
          </a:prstGeom>
        </p:spPr>
      </p:pic>
      <p:sp>
        <p:nvSpPr>
          <p:cNvPr id="42" name="Ellipse 41">
            <a:extLst>
              <a:ext uri="{FF2B5EF4-FFF2-40B4-BE49-F238E27FC236}">
                <a16:creationId xmlns:a16="http://schemas.microsoft.com/office/drawing/2014/main" id="{5AFC66F4-ACB2-4F8F-926A-DBBBF54F6862}"/>
              </a:ext>
            </a:extLst>
          </p:cNvPr>
          <p:cNvSpPr/>
          <p:nvPr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3F1BB90-886F-4D03-9427-8F883A1DA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44" name="Ellipse 43">
            <a:extLst>
              <a:ext uri="{FF2B5EF4-FFF2-40B4-BE49-F238E27FC236}">
                <a16:creationId xmlns:a16="http://schemas.microsoft.com/office/drawing/2014/main" id="{1EEFD711-00D5-4232-9548-BB1AE435C8A3}"/>
              </a:ext>
            </a:extLst>
          </p:cNvPr>
          <p:cNvSpPr/>
          <p:nvPr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Slika 1">
            <a:extLst>
              <a:ext uri="{FF2B5EF4-FFF2-40B4-BE49-F238E27FC236}">
                <a16:creationId xmlns:a16="http://schemas.microsoft.com/office/drawing/2014/main" id="{7D35F269-6DA2-4930-A262-0D1737811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EAD7B95-09DC-4A2A-8C16-BD03A5F92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5" y="1147587"/>
            <a:ext cx="2419350" cy="2047875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33226385-395E-4818-848B-EC9F3370BE27}"/>
              </a:ext>
            </a:extLst>
          </p:cNvPr>
          <p:cNvSpPr txBox="1"/>
          <p:nvPr/>
        </p:nvSpPr>
        <p:spPr>
          <a:xfrm>
            <a:off x="11040093" y="6423731"/>
            <a:ext cx="10638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Quelle: Eurostat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12615D6-2A24-4432-9D87-39593F56D2D9}"/>
              </a:ext>
            </a:extLst>
          </p:cNvPr>
          <p:cNvSpPr txBox="1"/>
          <p:nvPr/>
        </p:nvSpPr>
        <p:spPr>
          <a:xfrm>
            <a:off x="-1" y="4956"/>
            <a:ext cx="5811595" cy="579818"/>
          </a:xfrm>
          <a:prstGeom prst="rect">
            <a:avLst/>
          </a:prstGeom>
          <a:solidFill>
            <a:srgbClr val="EFFAFD"/>
          </a:solidFill>
        </p:spPr>
        <p:txBody>
          <a:bodyPr wrap="square" rtlCol="0">
            <a:spAutoFit/>
          </a:bodyPr>
          <a:lstStyle/>
          <a:p>
            <a:r>
              <a:rPr lang="en-GB" sz="3200" dirty="0" err="1"/>
              <a:t>Gasimporte</a:t>
            </a:r>
            <a:r>
              <a:rPr lang="en-GB" sz="3200" dirty="0"/>
              <a:t> </a:t>
            </a:r>
            <a:r>
              <a:rPr lang="en-GB" sz="3200" dirty="0" err="1"/>
              <a:t>aus</a:t>
            </a:r>
            <a:r>
              <a:rPr lang="en-GB" sz="3200" dirty="0"/>
              <a:t> </a:t>
            </a:r>
            <a:r>
              <a:rPr lang="en-GB" sz="3200" dirty="0" err="1"/>
              <a:t>Russland</a:t>
            </a:r>
            <a:r>
              <a:rPr lang="en-GB" sz="3200" dirty="0"/>
              <a:t>, 2020</a:t>
            </a:r>
            <a:endParaRPr lang="en-GB" sz="105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B2CD03F-2EB5-4A98-A8A4-A89E42697B6E}"/>
              </a:ext>
            </a:extLst>
          </p:cNvPr>
          <p:cNvSpPr txBox="1"/>
          <p:nvPr/>
        </p:nvSpPr>
        <p:spPr>
          <a:xfrm>
            <a:off x="1543405" y="1160846"/>
            <a:ext cx="94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mil. m³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823284-4E25-924C-0BA8-A0429D95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2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615D6-2A24-4432-9D87-39593F56D2D9}"/>
              </a:ext>
            </a:extLst>
          </p:cNvPr>
          <p:cNvSpPr txBox="1"/>
          <p:nvPr/>
        </p:nvSpPr>
        <p:spPr>
          <a:xfrm>
            <a:off x="-5795" y="584773"/>
            <a:ext cx="5817390" cy="619272"/>
          </a:xfrm>
          <a:prstGeom prst="rect">
            <a:avLst/>
          </a:prstGeom>
          <a:solidFill>
            <a:srgbClr val="EFFAFD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Dovoz</a:t>
            </a:r>
            <a:r>
              <a:rPr lang="de-DE" sz="3200" b="1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plynu</a:t>
            </a:r>
            <a:r>
              <a:rPr lang="de-DE" sz="3200" b="1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Ruska, 2020</a:t>
            </a:r>
            <a:endParaRPr lang="de-DE" sz="3200" dirty="0">
              <a:solidFill>
                <a:srgbClr val="DAAF0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5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368CF-4B30-4122-A225-E98D93A1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7" y="937103"/>
            <a:ext cx="10515600" cy="681013"/>
          </a:xfrm>
        </p:spPr>
        <p:txBody>
          <a:bodyPr>
            <a:normAutofit fontScale="90000"/>
          </a:bodyPr>
          <a:lstStyle/>
          <a:p>
            <a:r>
              <a:rPr lang="de-DE" dirty="0"/>
              <a:t>Warum </a:t>
            </a:r>
            <a:r>
              <a:rPr lang="de-DE" dirty="0" err="1"/>
              <a:t>Interreg</a:t>
            </a:r>
            <a:r>
              <a:rPr lang="de-DE" dirty="0"/>
              <a:t>?			</a:t>
            </a:r>
            <a:r>
              <a:rPr lang="en-GB" dirty="0" err="1">
                <a:solidFill>
                  <a:srgbClr val="DAAF0B"/>
                </a:solidFill>
              </a:rPr>
              <a:t>Proč</a:t>
            </a:r>
            <a:r>
              <a:rPr lang="en-GB" dirty="0">
                <a:solidFill>
                  <a:srgbClr val="DAAF0B"/>
                </a:solidFill>
              </a:rPr>
              <a:t> </a:t>
            </a:r>
            <a:r>
              <a:rPr lang="de-DE" dirty="0" err="1">
                <a:solidFill>
                  <a:srgbClr val="DAAF0B"/>
                </a:solidFill>
              </a:rPr>
              <a:t>Interreg</a:t>
            </a:r>
            <a:r>
              <a:rPr lang="de-DE" dirty="0">
                <a:solidFill>
                  <a:srgbClr val="DAAF0B"/>
                </a:solidFill>
              </a:rPr>
              <a:t>?</a:t>
            </a:r>
            <a:br>
              <a:rPr lang="de-DE" dirty="0">
                <a:solidFill>
                  <a:srgbClr val="DAAF0B"/>
                </a:solidFill>
              </a:rPr>
            </a:br>
            <a:endParaRPr lang="de-DE" dirty="0">
              <a:solidFill>
                <a:srgbClr val="DAAF0B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6AA21C-949A-4BC6-B3BC-719E2388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C9C0F4-48AE-42B6-B806-AC20BBB3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20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DE595FC0-AE2B-4383-A2CA-30418BD7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552" y="6482608"/>
            <a:ext cx="4626864" cy="365125"/>
          </a:xfrm>
        </p:spPr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C6C692-B252-434A-5A9A-D9C57E442E40}"/>
              </a:ext>
            </a:extLst>
          </p:cNvPr>
          <p:cNvSpPr txBox="1"/>
          <p:nvPr/>
        </p:nvSpPr>
        <p:spPr>
          <a:xfrm>
            <a:off x="591457" y="1985264"/>
            <a:ext cx="56630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Projekte auf struktureller Ebene</a:t>
            </a:r>
          </a:p>
          <a:p>
            <a:endParaRPr lang="de-DE" dirty="0"/>
          </a:p>
          <a:p>
            <a:r>
              <a:rPr lang="de-DE" dirty="0"/>
              <a:t>Networking, transnationaler Erfahrungsaustausch</a:t>
            </a:r>
          </a:p>
          <a:p>
            <a:endParaRPr lang="de-DE" dirty="0"/>
          </a:p>
          <a:p>
            <a:r>
              <a:rPr lang="de-DE" dirty="0"/>
              <a:t>Partner aus allen Bereichen (Forschung, Administration, Industrie, Politik)</a:t>
            </a:r>
          </a:p>
          <a:p>
            <a:endParaRPr lang="de-DE" dirty="0"/>
          </a:p>
          <a:p>
            <a:r>
              <a:rPr lang="de-DE" dirty="0"/>
              <a:t>Awareness und Akzeptanz als zentrale Säulen</a:t>
            </a:r>
          </a:p>
          <a:p>
            <a:endParaRPr lang="de-DE" dirty="0"/>
          </a:p>
          <a:p>
            <a:r>
              <a:rPr lang="de-DE" dirty="0"/>
              <a:t>Vergleichsweise einfaches Antragsverfahren</a:t>
            </a:r>
          </a:p>
          <a:p>
            <a:endParaRPr lang="de-DE" dirty="0"/>
          </a:p>
          <a:p>
            <a:r>
              <a:rPr lang="de-DE" dirty="0"/>
              <a:t>Umfangreiche Unterstützung durch nationale Kontaktstellen, Europaregion Donau-Moldau und Joint </a:t>
            </a:r>
            <a:r>
              <a:rPr lang="de-DE" dirty="0" err="1"/>
              <a:t>Secretary</a:t>
            </a:r>
            <a:endParaRPr lang="de-DE" dirty="0"/>
          </a:p>
          <a:p>
            <a:endParaRPr lang="de-DE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6096000" y="1869150"/>
            <a:ext cx="6096000" cy="39292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Projekty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strukturální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úrovni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nadnárodní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výměna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zkušeností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Partneři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oblastí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administrativa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průmysl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politika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uvědomění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akceptance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pilíře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Poměrně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jednoduchý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podávání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žádostí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Rozsáhlá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prostřednictvím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národních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kontaktních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Evropského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regionu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Dunaj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-Vltava a joint secretary</a:t>
            </a:r>
            <a:endParaRPr lang="de-DE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25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368CF-4B30-4122-A225-E98D93A1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7" y="995160"/>
            <a:ext cx="10515600" cy="681013"/>
          </a:xfrm>
        </p:spPr>
        <p:txBody>
          <a:bodyPr>
            <a:normAutofit fontScale="90000"/>
          </a:bodyPr>
          <a:lstStyle/>
          <a:p>
            <a:r>
              <a:rPr lang="de-DE" dirty="0"/>
              <a:t>Weitere Vorhaben	</a:t>
            </a:r>
            <a:r>
              <a:rPr lang="en-GB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</a:t>
            </a:r>
            <a:r>
              <a:rPr lang="en-GB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projekty</a:t>
            </a:r>
            <a:br>
              <a:rPr lang="de-DE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>
              <a:solidFill>
                <a:srgbClr val="DAAF0B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6AA21C-949A-4BC6-B3BC-719E2388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C9C0F4-48AE-42B6-B806-AC20BBB3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21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DE595FC0-AE2B-4383-A2CA-30418BD7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552" y="6482608"/>
            <a:ext cx="4626864" cy="365125"/>
          </a:xfrm>
        </p:spPr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C6C692-B252-434A-5A9A-D9C57E442E40}"/>
              </a:ext>
            </a:extLst>
          </p:cNvPr>
          <p:cNvSpPr txBox="1"/>
          <p:nvPr/>
        </p:nvSpPr>
        <p:spPr>
          <a:xfrm>
            <a:off x="402772" y="1676173"/>
            <a:ext cx="5635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Interreg</a:t>
            </a:r>
            <a:r>
              <a:rPr lang="en-GB" b="1" dirty="0"/>
              <a:t> B Central Europe (</a:t>
            </a:r>
            <a:r>
              <a:rPr lang="en-GB" b="1" dirty="0" err="1"/>
              <a:t>beantragt</a:t>
            </a:r>
            <a:r>
              <a:rPr lang="en-GB" b="1" dirty="0"/>
              <a:t>): </a:t>
            </a:r>
            <a:r>
              <a:rPr lang="en-GB" b="1" dirty="0" err="1"/>
              <a:t>HyEfRe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Konzeptenwicklung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transnationale</a:t>
            </a:r>
            <a:r>
              <a:rPr lang="en-GB" dirty="0"/>
              <a:t> </a:t>
            </a:r>
            <a:r>
              <a:rPr lang="en-GB" dirty="0" err="1"/>
              <a:t>Wasserstoffinfrastruktur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Entwicklung</a:t>
            </a:r>
            <a:r>
              <a:rPr lang="en-GB" dirty="0"/>
              <a:t> von Tools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Energieplanung</a:t>
            </a:r>
            <a:r>
              <a:rPr lang="en-GB" dirty="0"/>
              <a:t> in </a:t>
            </a:r>
            <a:r>
              <a:rPr lang="en-GB" dirty="0" err="1"/>
              <a:t>Kommunen</a:t>
            </a:r>
            <a:r>
              <a:rPr lang="en-GB" dirty="0"/>
              <a:t> und </a:t>
            </a:r>
            <a:r>
              <a:rPr lang="en-GB" dirty="0" err="1"/>
              <a:t>Gemeinden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Umfangreiche</a:t>
            </a:r>
            <a:r>
              <a:rPr lang="en-GB" dirty="0"/>
              <a:t> </a:t>
            </a:r>
            <a:r>
              <a:rPr lang="en-GB" dirty="0" err="1"/>
              <a:t>Maßnahmen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Wissenstransfer</a:t>
            </a:r>
            <a:r>
              <a:rPr lang="en-GB" dirty="0"/>
              <a:t> und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Erhöhung</a:t>
            </a:r>
            <a:r>
              <a:rPr lang="en-GB" dirty="0"/>
              <a:t> der </a:t>
            </a:r>
            <a:r>
              <a:rPr lang="en-GB" dirty="0" err="1"/>
              <a:t>Akzeptanz</a:t>
            </a:r>
            <a:endParaRPr lang="en-GB" dirty="0"/>
          </a:p>
          <a:p>
            <a:endParaRPr lang="en-GB" dirty="0"/>
          </a:p>
          <a:p>
            <a:r>
              <a:rPr lang="en-GB" b="1" dirty="0" err="1"/>
              <a:t>Interreg</a:t>
            </a:r>
            <a:r>
              <a:rPr lang="en-GB" b="1" dirty="0"/>
              <a:t> B </a:t>
            </a:r>
            <a:r>
              <a:rPr lang="en-GB" b="1" dirty="0" err="1"/>
              <a:t>Donauraum</a:t>
            </a:r>
            <a:r>
              <a:rPr lang="en-GB" b="1" dirty="0"/>
              <a:t> (</a:t>
            </a:r>
            <a:r>
              <a:rPr lang="en-GB" b="1" dirty="0" err="1"/>
              <a:t>Antrag</a:t>
            </a:r>
            <a:r>
              <a:rPr lang="en-GB" b="1" dirty="0"/>
              <a:t> </a:t>
            </a:r>
            <a:r>
              <a:rPr lang="en-GB" b="1" dirty="0" err="1"/>
              <a:t>geplant</a:t>
            </a:r>
            <a:r>
              <a:rPr lang="en-GB" b="1" dirty="0"/>
              <a:t>): Danube </a:t>
            </a:r>
            <a:r>
              <a:rPr lang="en-GB" b="1" dirty="0" err="1"/>
              <a:t>Indeet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Integriertes</a:t>
            </a:r>
            <a:r>
              <a:rPr lang="en-GB" dirty="0"/>
              <a:t> </a:t>
            </a:r>
            <a:r>
              <a:rPr lang="en-GB" dirty="0" err="1"/>
              <a:t>Konzept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Speicherung</a:t>
            </a:r>
            <a:r>
              <a:rPr lang="en-GB" dirty="0"/>
              <a:t> von </a:t>
            </a:r>
            <a:r>
              <a:rPr lang="en-GB" dirty="0" err="1"/>
              <a:t>erneuerbarem</a:t>
            </a:r>
            <a:r>
              <a:rPr lang="en-GB" dirty="0"/>
              <a:t> Strom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E-</a:t>
            </a:r>
            <a:r>
              <a:rPr lang="en-GB" dirty="0" err="1"/>
              <a:t>Mobilität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mobile Speicher, </a:t>
            </a:r>
            <a:r>
              <a:rPr lang="en-GB" dirty="0" err="1"/>
              <a:t>Wasserstoffproduktion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die </a:t>
            </a:r>
            <a:r>
              <a:rPr lang="en-GB" dirty="0" err="1"/>
              <a:t>lokale</a:t>
            </a:r>
            <a:r>
              <a:rPr lang="en-GB" dirty="0"/>
              <a:t> </a:t>
            </a:r>
            <a:r>
              <a:rPr lang="en-GB" dirty="0" err="1"/>
              <a:t>Industrie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6226629" y="1676173"/>
            <a:ext cx="5843451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Central Europe (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podána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žádost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HyEfRe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koncepce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nadnárodní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vodíkové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infrastruktury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nástrojů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energetické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plánování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krajích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okreséch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obcích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Rozsáhlá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opatření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přenosu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znalostí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akceptance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GB" b="1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Donauraum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plánovaná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žádost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Danube 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Indeet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Integrovaná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koncepce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skladování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elektřiny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obnovitelných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zdrojů</a:t>
            </a:r>
            <a:endParaRPr lang="en-GB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mobilita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mobilní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úložiště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výroba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vodíku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místní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průmysl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45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Line"/>
          <p:cNvSpPr/>
          <p:nvPr/>
        </p:nvSpPr>
        <p:spPr>
          <a:xfrm>
            <a:off x="1242382" y="6079896"/>
            <a:ext cx="9784082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03" name="Group"/>
          <p:cNvGrpSpPr/>
          <p:nvPr/>
        </p:nvGrpSpPr>
        <p:grpSpPr>
          <a:xfrm>
            <a:off x="4674662" y="1321026"/>
            <a:ext cx="7620000" cy="4035507"/>
            <a:chOff x="-11649" y="0"/>
            <a:chExt cx="7619995" cy="3881177"/>
          </a:xfrm>
        </p:grpSpPr>
        <p:sp>
          <p:nvSpPr>
            <p:cNvPr id="601" name="ABOUT US"/>
            <p:cNvSpPr txBox="1"/>
            <p:nvPr/>
          </p:nvSpPr>
          <p:spPr>
            <a:xfrm>
              <a:off x="544894" y="0"/>
              <a:ext cx="1861020" cy="7400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4400">
                  <a:solidFill>
                    <a:srgbClr val="0D0D0D"/>
                  </a:solidFill>
                  <a:latin typeface="Adobe Gothic Std B"/>
                  <a:ea typeface="Adobe Gothic Std B"/>
                  <a:cs typeface="Adobe Gothic Std B"/>
                  <a:sym typeface="Adobe Gothic Std B"/>
                </a:defRPr>
              </a:pPr>
              <a:r>
                <a:rPr lang="de-DE">
                  <a:solidFill>
                    <a:schemeClr val="bg1"/>
                  </a:solidFill>
                </a:rPr>
                <a:t>Kontakt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02" name="Creative Project Presentation"/>
            <p:cNvSpPr txBox="1"/>
            <p:nvPr/>
          </p:nvSpPr>
          <p:spPr>
            <a:xfrm>
              <a:off x="-11649" y="2845156"/>
              <a:ext cx="7619995" cy="1036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0D0D0D"/>
                  </a:solidFill>
                </a:defRPr>
              </a:lvl1pPr>
            </a:lstStyle>
            <a:p>
              <a:r>
                <a:rPr lang="de-DE" dirty="0" err="1">
                  <a:solidFill>
                    <a:srgbClr val="FEFFFF"/>
                  </a:solidFill>
                </a:rPr>
                <a:t>Danube</a:t>
              </a:r>
              <a:r>
                <a:rPr lang="de-DE" dirty="0">
                  <a:solidFill>
                    <a:srgbClr val="FEFFFF"/>
                  </a:solidFill>
                </a:rPr>
                <a:t> Energy </a:t>
              </a:r>
              <a:r>
                <a:rPr lang="de-DE" dirty="0" err="1">
                  <a:solidFill>
                    <a:srgbClr val="FEFFFF"/>
                  </a:solidFill>
                </a:rPr>
                <a:t>Platform</a:t>
              </a:r>
              <a:r>
                <a:rPr lang="de-DE" dirty="0">
                  <a:solidFill>
                    <a:srgbClr val="FEFFFF"/>
                  </a:solidFill>
                </a:rPr>
                <a:t>:</a:t>
              </a:r>
              <a:r>
                <a:rPr lang="de-DE" dirty="0"/>
                <a:t> </a:t>
              </a:r>
              <a:r>
                <a:rPr lang="de-DE" dirty="0">
                  <a:solidFill>
                    <a:srgbClr val="00FEFE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www.danup2gas.eu</a:t>
              </a:r>
              <a:endParaRPr lang="de-DE" dirty="0">
                <a:solidFill>
                  <a:srgbClr val="00FEFE"/>
                </a:solidFill>
              </a:endParaRPr>
            </a:p>
            <a:p>
              <a:r>
                <a:rPr lang="de-DE">
                  <a:solidFill>
                    <a:srgbClr val="FEFFFF"/>
                  </a:solidFill>
                </a:rPr>
                <a:t>Projektwebsite</a:t>
              </a:r>
              <a:r>
                <a:rPr lang="de-DE" dirty="0">
                  <a:solidFill>
                    <a:srgbClr val="FEFFFF"/>
                  </a:solidFill>
                </a:rPr>
                <a:t>: </a:t>
              </a:r>
              <a:r>
                <a:rPr lang="de-DE" dirty="0">
                  <a:solidFill>
                    <a:srgbClr val="00FEFE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http://www.interreg-danube.eu/danup-2-gas</a:t>
              </a:r>
              <a:endParaRPr lang="de-DE" dirty="0">
                <a:solidFill>
                  <a:srgbClr val="00FEFE"/>
                </a:solidFill>
              </a:endParaRPr>
            </a:p>
            <a:p>
              <a:r>
                <a:rPr lang="de-DE" dirty="0">
                  <a:solidFill>
                    <a:srgbClr val="FEFFFF"/>
                  </a:solidFill>
                </a:rPr>
                <a:t>Newsletter: </a:t>
              </a:r>
              <a:r>
                <a:rPr lang="de-DE" dirty="0">
                  <a:solidFill>
                    <a:srgbClr val="00FEFE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http://www.interreg-danube</a:t>
              </a:r>
              <a:r>
                <a:rPr lang="de-DE">
                  <a:solidFill>
                    <a:srgbClr val="00FEFE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.eu/approved-projects/</a:t>
              </a:r>
              <a:r>
                <a:rPr lang="de-DE" dirty="0">
                  <a:solidFill>
                    <a:srgbClr val="00FEFE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danup-2-gas/campaigns</a:t>
              </a:r>
              <a:endParaRPr lang="de-DE" dirty="0">
                <a:solidFill>
                  <a:srgbClr val="00FEFE"/>
                </a:solidFill>
              </a:endParaRPr>
            </a:p>
            <a:p>
              <a:endParaRPr dirty="0"/>
            </a:p>
          </p:txBody>
        </p:sp>
      </p:grpSp>
      <p:grpSp>
        <p:nvGrpSpPr>
          <p:cNvPr id="607" name="Group"/>
          <p:cNvGrpSpPr/>
          <p:nvPr/>
        </p:nvGrpSpPr>
        <p:grpSpPr>
          <a:xfrm>
            <a:off x="5679384" y="581047"/>
            <a:ext cx="964655" cy="634801"/>
            <a:chOff x="0" y="0"/>
            <a:chExt cx="964654" cy="634800"/>
          </a:xfrm>
        </p:grpSpPr>
        <p:sp>
          <p:nvSpPr>
            <p:cNvPr id="605" name="Shape"/>
            <p:cNvSpPr/>
            <p:nvPr/>
          </p:nvSpPr>
          <p:spPr>
            <a:xfrm>
              <a:off x="-1" y="0"/>
              <a:ext cx="628582" cy="63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" y="21600"/>
                  </a:moveTo>
                  <a:lnTo>
                    <a:pt x="0" y="21174"/>
                  </a:lnTo>
                  <a:lnTo>
                    <a:pt x="0" y="19366"/>
                  </a:lnTo>
                  <a:lnTo>
                    <a:pt x="324" y="18833"/>
                  </a:lnTo>
                  <a:lnTo>
                    <a:pt x="864" y="18195"/>
                  </a:lnTo>
                  <a:lnTo>
                    <a:pt x="1836" y="17769"/>
                  </a:lnTo>
                  <a:lnTo>
                    <a:pt x="3888" y="17131"/>
                  </a:lnTo>
                  <a:lnTo>
                    <a:pt x="4860" y="16705"/>
                  </a:lnTo>
                  <a:lnTo>
                    <a:pt x="5724" y="16067"/>
                  </a:lnTo>
                  <a:lnTo>
                    <a:pt x="6480" y="15535"/>
                  </a:lnTo>
                  <a:lnTo>
                    <a:pt x="7128" y="14790"/>
                  </a:lnTo>
                  <a:lnTo>
                    <a:pt x="7452" y="13833"/>
                  </a:lnTo>
                  <a:lnTo>
                    <a:pt x="7560" y="12875"/>
                  </a:lnTo>
                  <a:lnTo>
                    <a:pt x="6696" y="12236"/>
                  </a:lnTo>
                  <a:lnTo>
                    <a:pt x="6048" y="11598"/>
                  </a:lnTo>
                  <a:lnTo>
                    <a:pt x="5616" y="10747"/>
                  </a:lnTo>
                  <a:lnTo>
                    <a:pt x="5184" y="9683"/>
                  </a:lnTo>
                  <a:lnTo>
                    <a:pt x="4860" y="8512"/>
                  </a:lnTo>
                  <a:lnTo>
                    <a:pt x="4644" y="6916"/>
                  </a:lnTo>
                  <a:lnTo>
                    <a:pt x="4644" y="5427"/>
                  </a:lnTo>
                  <a:lnTo>
                    <a:pt x="4968" y="4043"/>
                  </a:lnTo>
                  <a:lnTo>
                    <a:pt x="5616" y="2873"/>
                  </a:lnTo>
                  <a:lnTo>
                    <a:pt x="6156" y="1809"/>
                  </a:lnTo>
                  <a:lnTo>
                    <a:pt x="7128" y="1064"/>
                  </a:lnTo>
                  <a:lnTo>
                    <a:pt x="7992" y="426"/>
                  </a:lnTo>
                  <a:lnTo>
                    <a:pt x="9180" y="213"/>
                  </a:lnTo>
                  <a:lnTo>
                    <a:pt x="10584" y="0"/>
                  </a:lnTo>
                  <a:lnTo>
                    <a:pt x="11772" y="213"/>
                  </a:lnTo>
                  <a:lnTo>
                    <a:pt x="12852" y="638"/>
                  </a:lnTo>
                  <a:lnTo>
                    <a:pt x="13932" y="1170"/>
                  </a:lnTo>
                  <a:lnTo>
                    <a:pt x="14688" y="1915"/>
                  </a:lnTo>
                  <a:lnTo>
                    <a:pt x="15228" y="2979"/>
                  </a:lnTo>
                  <a:lnTo>
                    <a:pt x="15768" y="4363"/>
                  </a:lnTo>
                  <a:lnTo>
                    <a:pt x="15984" y="5639"/>
                  </a:lnTo>
                  <a:lnTo>
                    <a:pt x="16200" y="7448"/>
                  </a:lnTo>
                  <a:lnTo>
                    <a:pt x="15984" y="8087"/>
                  </a:lnTo>
                  <a:lnTo>
                    <a:pt x="15552" y="9896"/>
                  </a:lnTo>
                  <a:lnTo>
                    <a:pt x="14688" y="11598"/>
                  </a:lnTo>
                  <a:lnTo>
                    <a:pt x="14040" y="12343"/>
                  </a:lnTo>
                  <a:lnTo>
                    <a:pt x="13500" y="12981"/>
                  </a:lnTo>
                  <a:lnTo>
                    <a:pt x="13500" y="13833"/>
                  </a:lnTo>
                  <a:lnTo>
                    <a:pt x="13716" y="14471"/>
                  </a:lnTo>
                  <a:lnTo>
                    <a:pt x="14040" y="15216"/>
                  </a:lnTo>
                  <a:lnTo>
                    <a:pt x="14796" y="15854"/>
                  </a:lnTo>
                  <a:lnTo>
                    <a:pt x="15876" y="16599"/>
                  </a:lnTo>
                  <a:lnTo>
                    <a:pt x="17388" y="17025"/>
                  </a:lnTo>
                  <a:lnTo>
                    <a:pt x="20088" y="17557"/>
                  </a:lnTo>
                  <a:lnTo>
                    <a:pt x="20736" y="17876"/>
                  </a:lnTo>
                  <a:lnTo>
                    <a:pt x="21060" y="18301"/>
                  </a:lnTo>
                  <a:lnTo>
                    <a:pt x="21276" y="18940"/>
                  </a:lnTo>
                  <a:lnTo>
                    <a:pt x="21492" y="20110"/>
                  </a:lnTo>
                  <a:lnTo>
                    <a:pt x="21600" y="21600"/>
                  </a:lnTo>
                  <a:lnTo>
                    <a:pt x="10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06" name="Shape"/>
            <p:cNvSpPr/>
            <p:nvPr/>
          </p:nvSpPr>
          <p:spPr>
            <a:xfrm>
              <a:off x="547674" y="87129"/>
              <a:ext cx="416981" cy="54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09" y="21600"/>
                  </a:moveTo>
                  <a:lnTo>
                    <a:pt x="21600" y="21600"/>
                  </a:lnTo>
                  <a:lnTo>
                    <a:pt x="21600" y="20119"/>
                  </a:lnTo>
                  <a:lnTo>
                    <a:pt x="21439" y="18885"/>
                  </a:lnTo>
                  <a:lnTo>
                    <a:pt x="20955" y="18391"/>
                  </a:lnTo>
                  <a:lnTo>
                    <a:pt x="20472" y="17774"/>
                  </a:lnTo>
                  <a:lnTo>
                    <a:pt x="19182" y="17527"/>
                  </a:lnTo>
                  <a:lnTo>
                    <a:pt x="16442" y="16910"/>
                  </a:lnTo>
                  <a:lnTo>
                    <a:pt x="14507" y="16416"/>
                  </a:lnTo>
                  <a:lnTo>
                    <a:pt x="13057" y="15799"/>
                  </a:lnTo>
                  <a:lnTo>
                    <a:pt x="12251" y="15058"/>
                  </a:lnTo>
                  <a:lnTo>
                    <a:pt x="11445" y="13824"/>
                  </a:lnTo>
                  <a:lnTo>
                    <a:pt x="11284" y="12960"/>
                  </a:lnTo>
                  <a:lnTo>
                    <a:pt x="12251" y="12343"/>
                  </a:lnTo>
                  <a:lnTo>
                    <a:pt x="12896" y="11602"/>
                  </a:lnTo>
                  <a:lnTo>
                    <a:pt x="13540" y="10738"/>
                  </a:lnTo>
                  <a:lnTo>
                    <a:pt x="14024" y="9751"/>
                  </a:lnTo>
                  <a:lnTo>
                    <a:pt x="14669" y="8023"/>
                  </a:lnTo>
                  <a:lnTo>
                    <a:pt x="14830" y="7282"/>
                  </a:lnTo>
                  <a:lnTo>
                    <a:pt x="14669" y="5678"/>
                  </a:lnTo>
                  <a:lnTo>
                    <a:pt x="14507" y="4197"/>
                  </a:lnTo>
                  <a:lnTo>
                    <a:pt x="13701" y="2962"/>
                  </a:lnTo>
                  <a:lnTo>
                    <a:pt x="12896" y="1975"/>
                  </a:lnTo>
                  <a:lnTo>
                    <a:pt x="11928" y="1111"/>
                  </a:lnTo>
                  <a:lnTo>
                    <a:pt x="10639" y="494"/>
                  </a:lnTo>
                  <a:lnTo>
                    <a:pt x="9188" y="247"/>
                  </a:lnTo>
                  <a:lnTo>
                    <a:pt x="7415" y="0"/>
                  </a:lnTo>
                  <a:lnTo>
                    <a:pt x="5803" y="247"/>
                  </a:lnTo>
                  <a:lnTo>
                    <a:pt x="4513" y="494"/>
                  </a:lnTo>
                  <a:lnTo>
                    <a:pt x="3224" y="1111"/>
                  </a:lnTo>
                  <a:lnTo>
                    <a:pt x="2096" y="1728"/>
                  </a:lnTo>
                  <a:lnTo>
                    <a:pt x="1128" y="2839"/>
                  </a:lnTo>
                  <a:lnTo>
                    <a:pt x="484" y="3950"/>
                  </a:lnTo>
                  <a:lnTo>
                    <a:pt x="161" y="5184"/>
                  </a:lnTo>
                  <a:lnTo>
                    <a:pt x="0" y="6789"/>
                  </a:lnTo>
                  <a:lnTo>
                    <a:pt x="161" y="8270"/>
                  </a:lnTo>
                  <a:lnTo>
                    <a:pt x="645" y="9751"/>
                  </a:lnTo>
                  <a:lnTo>
                    <a:pt x="1128" y="10738"/>
                  </a:lnTo>
                  <a:lnTo>
                    <a:pt x="1773" y="11602"/>
                  </a:lnTo>
                  <a:lnTo>
                    <a:pt x="2418" y="12096"/>
                  </a:lnTo>
                  <a:lnTo>
                    <a:pt x="3224" y="12466"/>
                  </a:lnTo>
                  <a:lnTo>
                    <a:pt x="3546" y="12837"/>
                  </a:lnTo>
                  <a:lnTo>
                    <a:pt x="3546" y="13701"/>
                  </a:lnTo>
                  <a:lnTo>
                    <a:pt x="3224" y="14318"/>
                  </a:lnTo>
                  <a:lnTo>
                    <a:pt x="2740" y="15058"/>
                  </a:lnTo>
                  <a:lnTo>
                    <a:pt x="2096" y="15429"/>
                  </a:lnTo>
                  <a:lnTo>
                    <a:pt x="2740" y="15552"/>
                  </a:lnTo>
                  <a:lnTo>
                    <a:pt x="3869" y="15922"/>
                  </a:lnTo>
                  <a:lnTo>
                    <a:pt x="4513" y="16293"/>
                  </a:lnTo>
                  <a:lnTo>
                    <a:pt x="5158" y="16786"/>
                  </a:lnTo>
                  <a:lnTo>
                    <a:pt x="5642" y="17280"/>
                  </a:lnTo>
                  <a:lnTo>
                    <a:pt x="6125" y="18021"/>
                  </a:lnTo>
                  <a:lnTo>
                    <a:pt x="6287" y="19255"/>
                  </a:lnTo>
                  <a:lnTo>
                    <a:pt x="6609" y="20366"/>
                  </a:lnTo>
                  <a:lnTo>
                    <a:pt x="660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dirty="0"/>
            </a:p>
          </p:txBody>
        </p:sp>
      </p:grpSp>
      <p:sp>
        <p:nvSpPr>
          <p:cNvPr id="2" name="Elipsa 1">
            <a:extLst>
              <a:ext uri="{FF2B5EF4-FFF2-40B4-BE49-F238E27FC236}">
                <a16:creationId xmlns:a16="http://schemas.microsoft.com/office/drawing/2014/main" id="{C23378A3-4CEB-4373-A0F7-00E7520148C4}"/>
              </a:ext>
            </a:extLst>
          </p:cNvPr>
          <p:cNvSpPr/>
          <p:nvPr/>
        </p:nvSpPr>
        <p:spPr>
          <a:xfrm>
            <a:off x="8384355" y="-1111348"/>
            <a:ext cx="4187469" cy="4187469"/>
          </a:xfrm>
          <a:prstGeom prst="ellips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A48C4F4-2174-43DB-89B7-353BFA534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649" y="297510"/>
            <a:ext cx="3460481" cy="1372555"/>
          </a:xfrm>
          <a:prstGeom prst="rect">
            <a:avLst/>
          </a:prstGeom>
        </p:spPr>
      </p:pic>
      <p:grpSp>
        <p:nvGrpSpPr>
          <p:cNvPr id="30" name="Group">
            <a:extLst>
              <a:ext uri="{FF2B5EF4-FFF2-40B4-BE49-F238E27FC236}">
                <a16:creationId xmlns:a16="http://schemas.microsoft.com/office/drawing/2014/main" id="{DF1D0D2E-A1E3-4342-A93A-F4E52D6020DE}"/>
              </a:ext>
            </a:extLst>
          </p:cNvPr>
          <p:cNvGrpSpPr/>
          <p:nvPr/>
        </p:nvGrpSpPr>
        <p:grpSpPr>
          <a:xfrm>
            <a:off x="9985593" y="1847692"/>
            <a:ext cx="984991" cy="152907"/>
            <a:chOff x="0" y="-1"/>
            <a:chExt cx="984990" cy="152906"/>
          </a:xfrm>
        </p:grpSpPr>
        <p:sp>
          <p:nvSpPr>
            <p:cNvPr id="31" name="Circle">
              <a:extLst>
                <a:ext uri="{FF2B5EF4-FFF2-40B4-BE49-F238E27FC236}">
                  <a16:creationId xmlns:a16="http://schemas.microsoft.com/office/drawing/2014/main" id="{9B7EBCB4-0F99-4A99-9049-E656A62E21F9}"/>
                </a:ext>
              </a:extLst>
            </p:cNvPr>
            <p:cNvSpPr/>
            <p:nvPr/>
          </p:nvSpPr>
          <p:spPr>
            <a:xfrm>
              <a:off x="0" y="-1"/>
              <a:ext cx="152905" cy="152906"/>
            </a:xfrm>
            <a:prstGeom prst="ellipse">
              <a:avLst/>
            </a:prstGeom>
            <a:solidFill>
              <a:srgbClr val="ABD9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highlight>
                  <a:srgbClr val="B3B3B2"/>
                </a:highlight>
              </a:endParaRPr>
            </a:p>
          </p:txBody>
        </p:sp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E8078B29-965C-48B1-940D-1D9FB53FFE38}"/>
                </a:ext>
              </a:extLst>
            </p:cNvPr>
            <p:cNvSpPr/>
            <p:nvPr/>
          </p:nvSpPr>
          <p:spPr>
            <a:xfrm>
              <a:off x="283107" y="-1"/>
              <a:ext cx="152905" cy="152906"/>
            </a:xfrm>
            <a:prstGeom prst="ellipse">
              <a:avLst/>
            </a:prstGeom>
            <a:solidFill>
              <a:srgbClr val="2775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3" name="Circle">
              <a:extLst>
                <a:ext uri="{FF2B5EF4-FFF2-40B4-BE49-F238E27FC236}">
                  <a16:creationId xmlns:a16="http://schemas.microsoft.com/office/drawing/2014/main" id="{8C8E2EE3-0E6A-406D-AD87-3E265D6232E3}"/>
                </a:ext>
              </a:extLst>
            </p:cNvPr>
            <p:cNvSpPr/>
            <p:nvPr/>
          </p:nvSpPr>
          <p:spPr>
            <a:xfrm>
              <a:off x="548977" y="-1"/>
              <a:ext cx="152905" cy="152906"/>
            </a:xfrm>
            <a:prstGeom prst="ellipse">
              <a:avLst/>
            </a:prstGeom>
            <a:solidFill>
              <a:srgbClr val="FBBF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4" name="Circle">
              <a:extLst>
                <a:ext uri="{FF2B5EF4-FFF2-40B4-BE49-F238E27FC236}">
                  <a16:creationId xmlns:a16="http://schemas.microsoft.com/office/drawing/2014/main" id="{8284566C-5A66-4230-AB3D-1E59D5041F11}"/>
                </a:ext>
              </a:extLst>
            </p:cNvPr>
            <p:cNvSpPr/>
            <p:nvPr/>
          </p:nvSpPr>
          <p:spPr>
            <a:xfrm>
              <a:off x="832085" y="-1"/>
              <a:ext cx="152905" cy="152906"/>
            </a:xfrm>
            <a:prstGeom prst="ellipse">
              <a:avLst/>
            </a:prstGeom>
            <a:solidFill>
              <a:srgbClr val="B3B3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" name="Creative Project Presentation">
            <a:extLst>
              <a:ext uri="{FF2B5EF4-FFF2-40B4-BE49-F238E27FC236}">
                <a16:creationId xmlns:a16="http://schemas.microsoft.com/office/drawing/2014/main" id="{E001E975-E767-45D5-888A-D2F8506F450A}"/>
              </a:ext>
            </a:extLst>
          </p:cNvPr>
          <p:cNvSpPr txBox="1"/>
          <p:nvPr/>
        </p:nvSpPr>
        <p:spPr>
          <a:xfrm>
            <a:off x="1144743" y="4279308"/>
            <a:ext cx="3369895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600">
                <a:solidFill>
                  <a:srgbClr val="0D0D0D"/>
                </a:solidFill>
              </a:defRPr>
            </a:lvl1pPr>
          </a:lstStyle>
          <a:p>
            <a:r>
              <a:rPr lang="de-DE" b="1">
                <a:solidFill>
                  <a:schemeClr val="bg1"/>
                </a:solidFill>
              </a:rPr>
              <a:t>Social </a:t>
            </a:r>
            <a:r>
              <a:rPr lang="de-DE" b="1" dirty="0">
                <a:solidFill>
                  <a:schemeClr val="bg1"/>
                </a:solidFill>
              </a:rPr>
              <a:t>Media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r>
              <a:rPr lang="de-DE" dirty="0">
                <a:solidFill>
                  <a:srgbClr val="00FEF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www.twitter.com/DANUP2GAS</a:t>
            </a:r>
            <a:endParaRPr lang="de-DE" dirty="0">
              <a:solidFill>
                <a:srgbClr val="00FEFE"/>
              </a:solidFill>
            </a:endParaRPr>
          </a:p>
          <a:p>
            <a:r>
              <a:rPr lang="de-DE" dirty="0">
                <a:solidFill>
                  <a:srgbClr val="00FEFE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www.facebook.com/DanuP2GasProject</a:t>
            </a:r>
            <a:endParaRPr lang="de-DE" dirty="0">
              <a:solidFill>
                <a:srgbClr val="00FEFE"/>
              </a:solidFill>
            </a:endParaRPr>
          </a:p>
          <a:p>
            <a:endParaRPr dirty="0"/>
          </a:p>
        </p:txBody>
      </p:sp>
      <p:sp>
        <p:nvSpPr>
          <p:cNvPr id="18" name="Creative Project Presentation">
            <a:extLst>
              <a:ext uri="{FF2B5EF4-FFF2-40B4-BE49-F238E27FC236}">
                <a16:creationId xmlns:a16="http://schemas.microsoft.com/office/drawing/2014/main" id="{03B1ADFD-92B8-476A-B6D8-AD7023F3659A}"/>
              </a:ext>
            </a:extLst>
          </p:cNvPr>
          <p:cNvSpPr txBox="1"/>
          <p:nvPr/>
        </p:nvSpPr>
        <p:spPr>
          <a:xfrm>
            <a:off x="4465803" y="2249202"/>
            <a:ext cx="3538728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600">
                <a:solidFill>
                  <a:srgbClr val="0D0D0D"/>
                </a:solidFill>
              </a:defRPr>
            </a:lvl1pPr>
          </a:lstStyle>
          <a:p>
            <a:pPr algn="ctr"/>
            <a:r>
              <a:rPr lang="de-DE">
                <a:solidFill>
                  <a:schemeClr val="bg1"/>
                </a:solidFill>
              </a:rPr>
              <a:t>Technologiezentrum Energie</a:t>
            </a:r>
          </a:p>
          <a:p>
            <a:pPr algn="ctr"/>
            <a:r>
              <a:rPr lang="de-DE">
                <a:solidFill>
                  <a:schemeClr val="bg1"/>
                </a:solidFill>
              </a:rPr>
              <a:t>Hochschule für angewandte Wissenschaften </a:t>
            </a:r>
            <a:r>
              <a:rPr lang="de-DE" dirty="0">
                <a:solidFill>
                  <a:schemeClr val="bg1"/>
                </a:solidFill>
              </a:rPr>
              <a:t>Landshut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Astrid Heindel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+49 8531 914 044-68</a:t>
            </a:r>
          </a:p>
          <a:p>
            <a:pPr algn="ctr"/>
            <a:r>
              <a:rPr lang="de-DE" dirty="0">
                <a:solidFill>
                  <a:srgbClr val="00FEFE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astrid.heindel@haw-landshut</a:t>
            </a:r>
            <a:r>
              <a:rPr lang="de-DE">
                <a:solidFill>
                  <a:srgbClr val="00FEFE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.de</a:t>
            </a:r>
            <a:endParaRPr dirty="0">
              <a:solidFill>
                <a:srgbClr val="00FEFE"/>
              </a:solidFill>
            </a:endParaRPr>
          </a:p>
        </p:txBody>
      </p:sp>
      <p:sp>
        <p:nvSpPr>
          <p:cNvPr id="24" name="Elipsa 1">
            <a:extLst>
              <a:ext uri="{FF2B5EF4-FFF2-40B4-BE49-F238E27FC236}">
                <a16:creationId xmlns:a16="http://schemas.microsoft.com/office/drawing/2014/main" id="{7B0FE908-8C7E-4E70-BD8F-8387400D8152}"/>
              </a:ext>
            </a:extLst>
          </p:cNvPr>
          <p:cNvSpPr/>
          <p:nvPr/>
        </p:nvSpPr>
        <p:spPr>
          <a:xfrm>
            <a:off x="-522285" y="-1111349"/>
            <a:ext cx="4187469" cy="4187469"/>
          </a:xfrm>
          <a:prstGeom prst="ellips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89CC52-A685-4438-979E-58956EB75B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5" y="468336"/>
            <a:ext cx="3117148" cy="11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1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6B18228-7A82-437C-AE09-615A4B38F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1587" y="-308922"/>
            <a:ext cx="13346206" cy="75061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3EAB92-4C1E-4F4B-ACF0-746A3E034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1587" y="-621367"/>
            <a:ext cx="13615713" cy="78185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B914D1D-E97D-4900-90B0-8DA0A153DDF9}"/>
              </a:ext>
            </a:extLst>
          </p:cNvPr>
          <p:cNvSpPr txBox="1"/>
          <p:nvPr/>
        </p:nvSpPr>
        <p:spPr>
          <a:xfrm>
            <a:off x="2142174" y="2006202"/>
            <a:ext cx="152426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Germany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DB40C-FE5B-4425-9C44-120BB64EBE16}"/>
              </a:ext>
            </a:extLst>
          </p:cNvPr>
          <p:cNvSpPr txBox="1"/>
          <p:nvPr/>
        </p:nvSpPr>
        <p:spPr>
          <a:xfrm>
            <a:off x="3302976" y="1836925"/>
            <a:ext cx="2305448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Czech Republic</a:t>
            </a:r>
            <a:endParaRPr lang="en-GB" sz="32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124AAE-A0F9-48ED-A2DC-C562DDCEDAD7}"/>
              </a:ext>
            </a:extLst>
          </p:cNvPr>
          <p:cNvSpPr txBox="1"/>
          <p:nvPr/>
        </p:nvSpPr>
        <p:spPr>
          <a:xfrm>
            <a:off x="4803605" y="2162627"/>
            <a:ext cx="2305448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Sloviakia</a:t>
            </a:r>
            <a:endParaRPr lang="en-GB" sz="32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0FAE07-F21C-4F4E-A244-3E80E447EB83}"/>
              </a:ext>
            </a:extLst>
          </p:cNvPr>
          <p:cNvSpPr txBox="1"/>
          <p:nvPr/>
        </p:nvSpPr>
        <p:spPr>
          <a:xfrm>
            <a:off x="4803605" y="3026177"/>
            <a:ext cx="2305448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Hungary</a:t>
            </a:r>
            <a:endParaRPr lang="en-GB" sz="32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459E36-9BAB-4E78-9778-A7644AE5414C}"/>
              </a:ext>
            </a:extLst>
          </p:cNvPr>
          <p:cNvSpPr txBox="1"/>
          <p:nvPr/>
        </p:nvSpPr>
        <p:spPr>
          <a:xfrm>
            <a:off x="6699378" y="3274241"/>
            <a:ext cx="23054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Romania</a:t>
            </a:r>
            <a:endParaRPr lang="en-GB" sz="36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DC4DC24-E68D-4B94-8E1A-87552BFBE358}"/>
              </a:ext>
            </a:extLst>
          </p:cNvPr>
          <p:cNvSpPr txBox="1"/>
          <p:nvPr/>
        </p:nvSpPr>
        <p:spPr>
          <a:xfrm>
            <a:off x="7021335" y="4495884"/>
            <a:ext cx="23054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Bulgaria</a:t>
            </a:r>
            <a:endParaRPr lang="en-GB" sz="36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CCA76C0-7A78-428D-8893-D7C4F1D37C29}"/>
              </a:ext>
            </a:extLst>
          </p:cNvPr>
          <p:cNvSpPr txBox="1"/>
          <p:nvPr/>
        </p:nvSpPr>
        <p:spPr>
          <a:xfrm>
            <a:off x="3507424" y="2826805"/>
            <a:ext cx="84433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Austria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14EACF-B75C-43E1-AFF5-1515746ACB92}"/>
              </a:ext>
            </a:extLst>
          </p:cNvPr>
          <p:cNvSpPr txBox="1"/>
          <p:nvPr/>
        </p:nvSpPr>
        <p:spPr>
          <a:xfrm>
            <a:off x="4205629" y="3681456"/>
            <a:ext cx="2305448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Croatia</a:t>
            </a:r>
            <a:endParaRPr lang="en-GB" sz="105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D33FAB9-3996-421D-8AA5-9DE0AAB8B7B5}"/>
              </a:ext>
            </a:extLst>
          </p:cNvPr>
          <p:cNvSpPr txBox="1"/>
          <p:nvPr/>
        </p:nvSpPr>
        <p:spPr>
          <a:xfrm>
            <a:off x="5602007" y="4212398"/>
            <a:ext cx="873688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Serbia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B4922A4-E171-467F-AD61-FFDCF2E68131}"/>
              </a:ext>
            </a:extLst>
          </p:cNvPr>
          <p:cNvSpPr txBox="1"/>
          <p:nvPr/>
        </p:nvSpPr>
        <p:spPr>
          <a:xfrm>
            <a:off x="4507550" y="4196832"/>
            <a:ext cx="635097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B&amp;H</a:t>
            </a:r>
            <a:endParaRPr lang="en-GB" sz="32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8D7EAAB-6750-46C3-9E28-703F7336C8E3}"/>
              </a:ext>
            </a:extLst>
          </p:cNvPr>
          <p:cNvSpPr txBox="1"/>
          <p:nvPr/>
        </p:nvSpPr>
        <p:spPr>
          <a:xfrm>
            <a:off x="3465095" y="3542273"/>
            <a:ext cx="152426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Slovenia</a:t>
            </a:r>
            <a:endParaRPr lang="en-GB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841C832-F4AA-4511-8800-F91F6B0AA45F}"/>
              </a:ext>
            </a:extLst>
          </p:cNvPr>
          <p:cNvSpPr txBox="1"/>
          <p:nvPr/>
        </p:nvSpPr>
        <p:spPr>
          <a:xfrm>
            <a:off x="5175114" y="4874782"/>
            <a:ext cx="152426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Montenegro</a:t>
            </a:r>
            <a:endParaRPr lang="en-GB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802AA6AE-BC31-4D44-A6B9-B18F53625585}"/>
              </a:ext>
            </a:extLst>
          </p:cNvPr>
          <p:cNvSpPr/>
          <p:nvPr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086F4F41-8A5F-4964-841A-98A9A3397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B0481752-A87D-4237-B3BC-57FC26E74692}"/>
              </a:ext>
            </a:extLst>
          </p:cNvPr>
          <p:cNvSpPr/>
          <p:nvPr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Slika 1">
            <a:extLst>
              <a:ext uri="{FF2B5EF4-FFF2-40B4-BE49-F238E27FC236}">
                <a16:creationId xmlns:a16="http://schemas.microsoft.com/office/drawing/2014/main" id="{DFAC9216-A1C9-4A90-8F66-71E98E2FD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  <p:sp>
        <p:nvSpPr>
          <p:cNvPr id="42" name="Ellipse 41">
            <a:extLst>
              <a:ext uri="{FF2B5EF4-FFF2-40B4-BE49-F238E27FC236}">
                <a16:creationId xmlns:a16="http://schemas.microsoft.com/office/drawing/2014/main" id="{E6EF9C1F-9D26-44D8-8B36-FE9C2020D25F}"/>
              </a:ext>
            </a:extLst>
          </p:cNvPr>
          <p:cNvSpPr/>
          <p:nvPr/>
        </p:nvSpPr>
        <p:spPr>
          <a:xfrm rot="944795">
            <a:off x="1595647" y="1858149"/>
            <a:ext cx="7719147" cy="3393872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A4428E-A675-4F27-96B5-AA8844EC14F6}"/>
              </a:ext>
            </a:extLst>
          </p:cNvPr>
          <p:cNvSpPr txBox="1"/>
          <p:nvPr/>
        </p:nvSpPr>
        <p:spPr>
          <a:xfrm>
            <a:off x="6420926" y="3731694"/>
            <a:ext cx="177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0015FF"/>
                </a:solidFill>
              </a:rPr>
              <a:t>Donau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8C5E2B-7981-F106-4589-E7738D12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933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3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id="{8E950169-7655-4E73-A854-91D3A9AB8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959" y="667461"/>
            <a:ext cx="9365000" cy="66234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3368CF-4B30-4122-A225-E98D93A1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6" y="330756"/>
            <a:ext cx="10515600" cy="681013"/>
          </a:xfrm>
        </p:spPr>
        <p:txBody>
          <a:bodyPr>
            <a:normAutofit fontScale="90000"/>
          </a:bodyPr>
          <a:lstStyle/>
          <a:p>
            <a:r>
              <a:rPr lang="de-DE" dirty="0"/>
              <a:t>Projektkonsortium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6AA21C-949A-4BC6-B3BC-719E2388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C9C0F4-48AE-42B6-B806-AC20BBB3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4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1196BC0-59AC-49F8-BDB2-B928E5A3E33E}"/>
              </a:ext>
            </a:extLst>
          </p:cNvPr>
          <p:cNvSpPr txBox="1"/>
          <p:nvPr/>
        </p:nvSpPr>
        <p:spPr>
          <a:xfrm>
            <a:off x="6125782" y="1445013"/>
            <a:ext cx="666623" cy="4977351"/>
          </a:xfrm>
          <a:prstGeom prst="rect">
            <a:avLst/>
          </a:prstGeom>
          <a:solidFill>
            <a:srgbClr val="E9EBF6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Picture 2" descr="Flagge Tschechiens – Wikipedia">
            <a:extLst>
              <a:ext uri="{FF2B5EF4-FFF2-40B4-BE49-F238E27FC236}">
                <a16:creationId xmlns:a16="http://schemas.microsoft.com/office/drawing/2014/main" id="{F08C7C07-691F-4367-9350-C2AB27F8058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43" y="4640355"/>
            <a:ext cx="489600" cy="2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7C1A40-7D43-479B-A07C-B25719F7910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3" y="3083334"/>
            <a:ext cx="489600" cy="266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800515-67D1-4F08-A42B-5559B1EFFDE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20" y="4257465"/>
            <a:ext cx="489600" cy="266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59B8B1-59F4-45D1-8AE8-07535076B44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3" y="2548615"/>
            <a:ext cx="489600" cy="266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D99980B-0793-4247-8D8A-AAEF40D56220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3" y="2056289"/>
            <a:ext cx="489600" cy="2669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F0DD103-8982-4C1A-8577-B2481481A438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93" y="5318606"/>
            <a:ext cx="489600" cy="2664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C3C1853-BA5A-4EE7-9C70-C73F5EA9778A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93" y="6045746"/>
            <a:ext cx="489600" cy="266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7410077-0C55-44AA-AF4C-D42B2148CE0B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20" y="3862542"/>
            <a:ext cx="489600" cy="266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7C50326-752A-49DD-BFBE-48D8A5C5BA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42" y="3467832"/>
            <a:ext cx="489600" cy="240266"/>
          </a:xfrm>
          <a:prstGeom prst="rect">
            <a:avLst/>
          </a:prstGeom>
        </p:spPr>
      </p:pic>
      <p:pic>
        <p:nvPicPr>
          <p:cNvPr id="17" name="Picture 4" descr="Flagge Deutschlands – Wikipedia">
            <a:extLst>
              <a:ext uri="{FF2B5EF4-FFF2-40B4-BE49-F238E27FC236}">
                <a16:creationId xmlns:a16="http://schemas.microsoft.com/office/drawing/2014/main" id="{E818383F-5C55-46EC-8F3F-61C3F53E08EE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74" y="1584054"/>
            <a:ext cx="489748" cy="26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1819A37-946F-49AA-BBB4-6FA1E9BFF9A1}"/>
              </a:ext>
            </a:extLst>
          </p:cNvPr>
          <p:cNvSpPr txBox="1"/>
          <p:nvPr/>
        </p:nvSpPr>
        <p:spPr>
          <a:xfrm>
            <a:off x="6773855" y="1461936"/>
            <a:ext cx="58326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de-DE" sz="1300" b="1" dirty="0"/>
              <a:t>Technology </a:t>
            </a:r>
            <a:r>
              <a:rPr lang="de-DE" sz="1300" b="1" dirty="0" err="1"/>
              <a:t>Centre</a:t>
            </a:r>
            <a:r>
              <a:rPr lang="de-DE" sz="1300" b="1" dirty="0"/>
              <a:t> </a:t>
            </a:r>
            <a:r>
              <a:rPr lang="de-DE" sz="1300" b="1" dirty="0" err="1"/>
              <a:t>for</a:t>
            </a:r>
            <a:r>
              <a:rPr lang="de-DE" sz="1300" b="1" dirty="0"/>
              <a:t> Energy (Lead Partner)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de-DE" sz="1300" dirty="0"/>
              <a:t>Deggendorf Institute </a:t>
            </a:r>
            <a:r>
              <a:rPr lang="de-DE" sz="1300" dirty="0" err="1"/>
              <a:t>of</a:t>
            </a:r>
            <a:r>
              <a:rPr lang="de-DE" sz="1300" dirty="0"/>
              <a:t> Technology (PP6)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endParaRPr lang="de-DE" sz="1300" dirty="0"/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en-US" sz="1300" dirty="0"/>
              <a:t>Energy Agency of </a:t>
            </a:r>
            <a:r>
              <a:rPr lang="en-US" sz="1300" dirty="0" err="1"/>
              <a:t>Savinjska</a:t>
            </a:r>
            <a:r>
              <a:rPr lang="en-US" sz="1300" dirty="0"/>
              <a:t>, </a:t>
            </a:r>
            <a:r>
              <a:rPr lang="en-US" sz="1300" dirty="0" err="1"/>
              <a:t>Šaleško</a:t>
            </a:r>
            <a:r>
              <a:rPr lang="en-US" sz="1300" dirty="0"/>
              <a:t> and </a:t>
            </a:r>
            <a:r>
              <a:rPr lang="en-US" sz="1300" dirty="0" err="1"/>
              <a:t>Koroško</a:t>
            </a:r>
            <a:r>
              <a:rPr lang="en-US" sz="1300" dirty="0"/>
              <a:t> Region (PP1)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en-US" sz="1300" dirty="0"/>
              <a:t>Tolna County Development Agency (PP2)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en-US" sz="1300" dirty="0"/>
              <a:t>MAHART Freeport Co. Ltd. (PP9)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de-DE" sz="1300" dirty="0"/>
              <a:t>Energie Institut an der Johannes Kepler Universität Linz (PP3)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endParaRPr lang="de-DE" sz="1300" dirty="0"/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en-US" sz="1300" dirty="0"/>
              <a:t>Black Sea Energy Research Centre (PP4)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de-DE" sz="1300" dirty="0"/>
              <a:t>URBASOFIA (PP5)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endParaRPr lang="de-DE" sz="1300" dirty="0"/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de-DE" sz="1300" dirty="0"/>
              <a:t>National Recycling Agency </a:t>
            </a:r>
            <a:r>
              <a:rPr lang="de-DE" sz="1300" dirty="0" err="1"/>
              <a:t>Slovakia</a:t>
            </a:r>
            <a:r>
              <a:rPr lang="de-DE" sz="1300" dirty="0"/>
              <a:t> (PP7)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endParaRPr lang="de-DE" sz="1300" dirty="0"/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en-US" sz="1300" dirty="0"/>
              <a:t>Institute of Technology and Business in </a:t>
            </a:r>
            <a:r>
              <a:rPr lang="en-US" sz="1300" dirty="0" err="1"/>
              <a:t>České</a:t>
            </a:r>
            <a:r>
              <a:rPr lang="en-US" sz="1300" dirty="0"/>
              <a:t> </a:t>
            </a:r>
            <a:r>
              <a:rPr lang="en-US" sz="1300" dirty="0" err="1"/>
              <a:t>Budějovice</a:t>
            </a:r>
            <a:r>
              <a:rPr lang="en-US" sz="1300" dirty="0"/>
              <a:t> (PP8)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en-US" sz="1300" dirty="0"/>
              <a:t>International Centre for Sustainable Development of Energy, Water and Environment Systems (PP10)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de-DE" sz="1300" dirty="0"/>
              <a:t>Energy Institute Hrvoje </a:t>
            </a:r>
            <a:r>
              <a:rPr lang="de-DE" sz="1300" dirty="0" err="1"/>
              <a:t>Pozar</a:t>
            </a:r>
            <a:r>
              <a:rPr lang="de-DE" sz="1300" dirty="0"/>
              <a:t> (PP11)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en-US" sz="1300" dirty="0"/>
              <a:t>University of Zagreb, Faculty of Electrical Engineering and Computing (PP12)</a:t>
            </a:r>
          </a:p>
          <a:p>
            <a:pPr marL="180975" indent="-180975" defTabSz="54000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80975" indent="-180975" defTabSz="540000">
              <a:buFont typeface="Arial" panose="020B0604020202020204" pitchFamily="34" charset="0"/>
              <a:buChar char="•"/>
            </a:pPr>
            <a:r>
              <a:rPr lang="en-US" sz="1300" dirty="0"/>
              <a:t>Regional Agency for Socio Economic Development - RDA Banat (IPA PP1)</a:t>
            </a:r>
            <a:endParaRPr lang="de-DE" sz="1300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DE595FC0-AE2B-4383-A2CA-30418BD7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552" y="6482608"/>
            <a:ext cx="4626864" cy="365125"/>
          </a:xfrm>
        </p:spPr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138993" y="850513"/>
            <a:ext cx="5075300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Projektové</a:t>
            </a:r>
            <a:r>
              <a:rPr lang="de-DE" sz="4000" b="1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0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konsorcium</a:t>
            </a:r>
            <a:endParaRPr lang="de-DE" sz="4000" b="1" dirty="0">
              <a:solidFill>
                <a:srgbClr val="DAAF0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8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368CF-4B30-4122-A225-E98D93A1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7" y="733903"/>
            <a:ext cx="10515600" cy="681013"/>
          </a:xfrm>
        </p:spPr>
        <p:txBody>
          <a:bodyPr>
            <a:normAutofit fontScale="90000"/>
          </a:bodyPr>
          <a:lstStyle/>
          <a:p>
            <a:r>
              <a:rPr lang="de-DE" dirty="0"/>
              <a:t>Projektdaten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6AA21C-949A-4BC6-B3BC-719E2388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C9C0F4-48AE-42B6-B806-AC20BBB3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5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DE595FC0-AE2B-4383-A2CA-30418BD7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552" y="6482608"/>
            <a:ext cx="4626864" cy="365125"/>
          </a:xfrm>
        </p:spPr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C6C692-B252-434A-5A9A-D9C57E442E40}"/>
              </a:ext>
            </a:extLst>
          </p:cNvPr>
          <p:cNvSpPr txBox="1"/>
          <p:nvPr/>
        </p:nvSpPr>
        <p:spPr>
          <a:xfrm>
            <a:off x="591458" y="1683658"/>
            <a:ext cx="5214256" cy="477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Laufzeit</a:t>
            </a:r>
            <a:r>
              <a:rPr lang="en-GB" dirty="0"/>
              <a:t>: </a:t>
            </a:r>
            <a:r>
              <a:rPr lang="en-GB" dirty="0" err="1"/>
              <a:t>Juli</a:t>
            </a:r>
            <a:r>
              <a:rPr lang="en-GB" dirty="0"/>
              <a:t> 2020 – </a:t>
            </a:r>
            <a:r>
              <a:rPr lang="en-GB" dirty="0" err="1"/>
              <a:t>Dezember</a:t>
            </a:r>
            <a:r>
              <a:rPr lang="en-GB" dirty="0"/>
              <a:t> 2022 (30 </a:t>
            </a:r>
            <a:r>
              <a:rPr lang="en-GB" dirty="0" err="1"/>
              <a:t>Monate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Projektbudget</a:t>
            </a:r>
            <a:r>
              <a:rPr lang="en-GB" dirty="0"/>
              <a:t> in Euro:</a:t>
            </a:r>
          </a:p>
          <a:p>
            <a:r>
              <a:rPr lang="de-DE" dirty="0"/>
              <a:t>Gesamt: 2 553 726,85</a:t>
            </a:r>
          </a:p>
          <a:p>
            <a:r>
              <a:rPr lang="de-DE" dirty="0"/>
              <a:t>Europäischer Fonds für regionale Entwicklung (EFRE): 2 109 336,02</a:t>
            </a:r>
          </a:p>
          <a:p>
            <a:r>
              <a:rPr lang="de-DE" dirty="0"/>
              <a:t>Instrument für Heranführungshilfe (IPA): 61 331,75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6 Arbeitspakete</a:t>
            </a:r>
          </a:p>
          <a:p>
            <a:endParaRPr lang="de-DE" dirty="0"/>
          </a:p>
          <a:p>
            <a:r>
              <a:rPr lang="de-DE" dirty="0"/>
              <a:t>14 Partner</a:t>
            </a:r>
          </a:p>
          <a:p>
            <a:r>
              <a:rPr lang="de-DE" dirty="0"/>
              <a:t>10 Assoziierte Partner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4468885" y="686066"/>
            <a:ext cx="3544112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Projektová</a:t>
            </a:r>
            <a:r>
              <a:rPr lang="de-DE" sz="4000" b="1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000" b="1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de-DE" sz="4000" b="1" dirty="0">
              <a:solidFill>
                <a:srgbClr val="DAAF0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348983" y="1683658"/>
            <a:ext cx="5878286" cy="368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trvání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červenec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2020 -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prosinec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  <a:r>
              <a:rPr lang="cs-CZ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cs-CZ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měsíců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Rozpočet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eurech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</a:t>
            </a:r>
            <a: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2 553 726,85</a:t>
            </a:r>
            <a:br>
              <a:rPr lang="en-GB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Evropský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regionální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(EFRR): 2 109 336,02</a:t>
            </a:r>
            <a:b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předvstupní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pomoci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(NPP): 61 331,75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pracovních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balíčků</a:t>
            </a:r>
            <a:endParaRPr lang="cs-CZ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partnerů</a:t>
            </a:r>
            <a:b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přidružených</a:t>
            </a:r>
            <a:r>
              <a:rPr lang="de-DE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partnerů</a:t>
            </a:r>
            <a:endParaRPr lang="de-DE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2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47BAA1A7-8E1C-469E-81D3-09B3BEFCD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"/>
            <a:ext cx="12192000" cy="8128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A4FA8C-FF18-4E14-BDC0-D9CA6283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6CF48A-910B-49C3-92C0-8CA0B96B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Technologiezentrum Energie | Hochschule Landshut | Astrid Heindel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4A85FB-A28B-4011-9E9B-DDF40610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>
                <a:solidFill>
                  <a:schemeClr val="bg1"/>
                </a:solidFill>
              </a:rPr>
              <a:t>6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497BC18-69E5-4CF8-AB6A-0BE1DB46F69A}"/>
              </a:ext>
            </a:extLst>
          </p:cNvPr>
          <p:cNvSpPr txBox="1"/>
          <p:nvPr/>
        </p:nvSpPr>
        <p:spPr>
          <a:xfrm>
            <a:off x="2769518" y="646219"/>
            <a:ext cx="586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dobe Gothic Std B"/>
              </a:rPr>
              <a:t>… </a:t>
            </a:r>
            <a:r>
              <a:rPr lang="en-GB" sz="2400" dirty="0" err="1">
                <a:latin typeface="Adobe Gothic Std B"/>
              </a:rPr>
              <a:t>durch</a:t>
            </a:r>
            <a:r>
              <a:rPr lang="en-GB" sz="2400" dirty="0">
                <a:latin typeface="Adobe Gothic Std B"/>
              </a:rPr>
              <a:t> </a:t>
            </a:r>
            <a:r>
              <a:rPr lang="en-GB" sz="2400" dirty="0" err="1">
                <a:latin typeface="Adobe Gothic Std B"/>
              </a:rPr>
              <a:t>grünes</a:t>
            </a:r>
            <a:r>
              <a:rPr lang="en-GB" sz="2400" dirty="0">
                <a:latin typeface="Adobe Gothic Std B"/>
              </a:rPr>
              <a:t>, </a:t>
            </a:r>
            <a:r>
              <a:rPr lang="en-GB" sz="2400" dirty="0" err="1">
                <a:latin typeface="Adobe Gothic Std B"/>
              </a:rPr>
              <a:t>erneuerbares</a:t>
            </a:r>
            <a:r>
              <a:rPr lang="en-GB" sz="2400" dirty="0">
                <a:latin typeface="Adobe Gothic Std B"/>
              </a:rPr>
              <a:t> </a:t>
            </a:r>
            <a:r>
              <a:rPr lang="en-GB" sz="2400" dirty="0" err="1">
                <a:latin typeface="Adobe Gothic Std B"/>
              </a:rPr>
              <a:t>Erdgas</a:t>
            </a:r>
            <a:endParaRPr lang="en-GB" sz="2400" dirty="0">
              <a:latin typeface="Adobe Gothic Std B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362782-4DAE-40BB-AEB5-FE9F9CF04B8C}"/>
              </a:ext>
            </a:extLst>
          </p:cNvPr>
          <p:cNvGrpSpPr/>
          <p:nvPr/>
        </p:nvGrpSpPr>
        <p:grpSpPr>
          <a:xfrm>
            <a:off x="1397221" y="2495299"/>
            <a:ext cx="4095245" cy="2905126"/>
            <a:chOff x="1344557" y="2490819"/>
            <a:chExt cx="4095245" cy="290512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1FFFBC5-60B3-4431-813F-BD631B6CC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557" y="2490819"/>
              <a:ext cx="4095245" cy="26287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49BF9F9-4635-4DE8-A53A-9941C0836313}"/>
                </a:ext>
              </a:extLst>
            </p:cNvPr>
            <p:cNvSpPr txBox="1"/>
            <p:nvPr/>
          </p:nvSpPr>
          <p:spPr>
            <a:xfrm>
              <a:off x="1789482" y="3764729"/>
              <a:ext cx="270082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FEFFFF"/>
                  </a:solidFill>
                  <a:latin typeface="Adobe Gothic Std B"/>
                </a:rPr>
                <a:t>Biogene</a:t>
              </a:r>
              <a:r>
                <a:rPr lang="en-GB" sz="2000" b="1" dirty="0">
                  <a:solidFill>
                    <a:srgbClr val="FEFFFF"/>
                  </a:solidFill>
                  <a:latin typeface="Adobe Gothic Std B"/>
                </a:rPr>
                <a:t> Rest- und </a:t>
              </a:r>
              <a:r>
                <a:rPr lang="en-GB" sz="2000" b="1" dirty="0" err="1">
                  <a:solidFill>
                    <a:srgbClr val="FEFFFF"/>
                  </a:solidFill>
                  <a:latin typeface="Adobe Gothic Std B"/>
                </a:rPr>
                <a:t>Abfallstoffe</a:t>
              </a:r>
              <a:endParaRPr lang="cs-CZ" sz="2000" b="1" dirty="0">
                <a:solidFill>
                  <a:srgbClr val="FEFFFF"/>
                </a:solidFill>
                <a:latin typeface="Adobe Gothic Std B"/>
              </a:endParaRPr>
            </a:p>
            <a:p>
              <a:pPr algn="ctr"/>
              <a:r>
                <a:rPr lang="de-DE" sz="2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Biogenní</a:t>
              </a:r>
              <a:r>
                <a:rPr lang="de-DE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 </a:t>
              </a:r>
              <a:r>
                <a:rPr lang="de-DE" sz="2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zbytky</a:t>
              </a:r>
              <a:r>
                <a:rPr lang="de-DE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 a </a:t>
              </a:r>
              <a:r>
                <a:rPr lang="de-DE" sz="2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odpady</a:t>
              </a:r>
              <a:endParaRPr lang="de-D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Gothic Std B"/>
              </a:endParaRPr>
            </a:p>
            <a:p>
              <a:pPr algn="ctr"/>
              <a:endParaRPr lang="en-GB" sz="2000" b="1" dirty="0">
                <a:solidFill>
                  <a:srgbClr val="FEFFFF"/>
                </a:solidFill>
                <a:latin typeface="Adobe Gothic Std B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800BA86-546D-4F93-97D8-B2BBE323E3E6}"/>
              </a:ext>
            </a:extLst>
          </p:cNvPr>
          <p:cNvGrpSpPr/>
          <p:nvPr/>
        </p:nvGrpSpPr>
        <p:grpSpPr>
          <a:xfrm>
            <a:off x="6900109" y="2490308"/>
            <a:ext cx="4093839" cy="2628725"/>
            <a:chOff x="7108346" y="2495300"/>
            <a:chExt cx="4093839" cy="2628725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520F95F-E1D8-48F9-9739-652AAD804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346" y="2495300"/>
              <a:ext cx="4093839" cy="26287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F6B1D08-D82F-458E-9D82-D26823B62DF4}"/>
                </a:ext>
              </a:extLst>
            </p:cNvPr>
            <p:cNvSpPr txBox="1"/>
            <p:nvPr/>
          </p:nvSpPr>
          <p:spPr>
            <a:xfrm>
              <a:off x="7317855" y="4023114"/>
              <a:ext cx="334361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b="1" dirty="0" err="1">
                  <a:solidFill>
                    <a:srgbClr val="FEFFFF"/>
                  </a:solidFill>
                  <a:latin typeface="Adobe Gothic Std B"/>
                </a:rPr>
                <a:t>Erneuerbarer</a:t>
              </a:r>
              <a:r>
                <a:rPr lang="en-GB" sz="2100" b="1" dirty="0">
                  <a:solidFill>
                    <a:srgbClr val="FEFFFF"/>
                  </a:solidFill>
                  <a:latin typeface="Adobe Gothic Std B"/>
                </a:rPr>
                <a:t> Strom</a:t>
              </a:r>
              <a:endParaRPr lang="cs-CZ" sz="2100" b="1" dirty="0">
                <a:solidFill>
                  <a:srgbClr val="FEFFFF"/>
                </a:solidFill>
                <a:latin typeface="Adobe Gothic Std B"/>
              </a:endParaRPr>
            </a:p>
            <a:p>
              <a:pPr algn="ctr"/>
              <a:r>
                <a:rPr lang="de-DE" sz="21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Obnovitelná</a:t>
              </a:r>
              <a:r>
                <a:rPr lang="de-DE" sz="21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 </a:t>
              </a:r>
              <a:r>
                <a:rPr lang="de-DE" sz="21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elektřina</a:t>
              </a:r>
              <a:endParaRPr lang="de-DE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Gothic Std B"/>
              </a:endParaRPr>
            </a:p>
            <a:p>
              <a:pPr algn="ctr"/>
              <a:endParaRPr lang="en-GB" sz="2100" b="1" dirty="0">
                <a:solidFill>
                  <a:srgbClr val="FEFFFF"/>
                </a:solidFill>
                <a:latin typeface="Adobe Gothic Std B"/>
              </a:endParaRP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0302722F-1275-43A3-8937-4E64EA2DF2AF}"/>
              </a:ext>
            </a:extLst>
          </p:cNvPr>
          <p:cNvSpPr txBox="1"/>
          <p:nvPr/>
        </p:nvSpPr>
        <p:spPr>
          <a:xfrm>
            <a:off x="88038" y="101078"/>
            <a:ext cx="489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dobe Gothic Std B"/>
              </a:rPr>
              <a:t>Substitution von </a:t>
            </a:r>
            <a:r>
              <a:rPr lang="en-GB" sz="2400" dirty="0" err="1">
                <a:latin typeface="Adobe Gothic Std B"/>
              </a:rPr>
              <a:t>Gasimporten</a:t>
            </a:r>
            <a:r>
              <a:rPr lang="en-GB" sz="2400" dirty="0">
                <a:latin typeface="Adobe Gothic Std B"/>
              </a:rPr>
              <a:t>...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71A71C5-4179-47DC-B869-2FBB78678779}"/>
              </a:ext>
            </a:extLst>
          </p:cNvPr>
          <p:cNvSpPr/>
          <p:nvPr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F1CA251-20B4-4EFF-8E30-CC487780D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3EF78EF8-2050-418D-A523-48A5A17A08C8}"/>
              </a:ext>
            </a:extLst>
          </p:cNvPr>
          <p:cNvSpPr/>
          <p:nvPr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Slika 1">
            <a:extLst>
              <a:ext uri="{FF2B5EF4-FFF2-40B4-BE49-F238E27FC236}">
                <a16:creationId xmlns:a16="http://schemas.microsoft.com/office/drawing/2014/main" id="{07B79D29-9429-4E28-A7D4-A4B3D246C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8038" y="1285268"/>
            <a:ext cx="390042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 err="1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Nahrazení</a:t>
            </a:r>
            <a:r>
              <a:rPr lang="de-DE" sz="2400" dirty="0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dovozu</a:t>
            </a:r>
            <a:r>
              <a:rPr lang="de-DE" sz="2400" dirty="0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plynu</a:t>
            </a:r>
            <a:r>
              <a:rPr lang="de-DE" sz="2400" dirty="0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de-DE" sz="2400" dirty="0">
              <a:solidFill>
                <a:srgbClr val="3D5213"/>
              </a:solidFill>
              <a:effectLst/>
              <a:latin typeface="Adobe Gothic Std 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769518" y="1772297"/>
            <a:ext cx="8693405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de-DE" sz="2400" dirty="0" err="1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prostřednictvím</a:t>
            </a:r>
            <a:r>
              <a:rPr lang="de-DE" sz="2400" dirty="0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ekologického</a:t>
            </a:r>
            <a:r>
              <a:rPr lang="de-DE" sz="2400" dirty="0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obnovitelného</a:t>
            </a:r>
            <a:r>
              <a:rPr lang="de-DE" sz="2400" dirty="0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zemního</a:t>
            </a:r>
            <a:r>
              <a:rPr lang="de-DE" sz="2400" dirty="0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3D5213"/>
                </a:solidFill>
                <a:latin typeface="Adobe Gothic Std B"/>
                <a:ea typeface="Calibri" panose="020F0502020204030204" pitchFamily="34" charset="0"/>
                <a:cs typeface="Times New Roman" panose="02020603050405020304" pitchFamily="18" charset="0"/>
              </a:rPr>
              <a:t>plynu</a:t>
            </a:r>
            <a:endParaRPr lang="de-DE" sz="2400" dirty="0">
              <a:solidFill>
                <a:srgbClr val="3D5213"/>
              </a:solidFill>
              <a:effectLst/>
              <a:latin typeface="Adobe Gothic Std 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>
            <a:extLst>
              <a:ext uri="{FF2B5EF4-FFF2-40B4-BE49-F238E27FC236}">
                <a16:creationId xmlns:a16="http://schemas.microsoft.com/office/drawing/2014/main" id="{8E725DA3-46D6-4647-855B-68DF10BDF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206" y="-29720"/>
            <a:ext cx="12943550" cy="748528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A4FA8C-FF18-4E14-BDC0-D9CA6283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6CF48A-910B-49C3-92C0-8CA0B96B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Technologiezentrum Energie | Hochschule Landshut | Astrid Heindel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362782-4DAE-40BB-AEB5-FE9F9CF04B8C}"/>
              </a:ext>
            </a:extLst>
          </p:cNvPr>
          <p:cNvGrpSpPr>
            <a:grpSpLocks noChangeAspect="1"/>
          </p:cNvGrpSpPr>
          <p:nvPr/>
        </p:nvGrpSpPr>
        <p:grpSpPr>
          <a:xfrm>
            <a:off x="319150" y="4270197"/>
            <a:ext cx="3420000" cy="2195293"/>
            <a:chOff x="1344557" y="2490819"/>
            <a:chExt cx="4095245" cy="2628725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1FFFBC5-60B3-4431-813F-BD631B6CC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557" y="2490819"/>
              <a:ext cx="4095245" cy="26287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49BF9F9-4635-4DE8-A53A-9941C0836313}"/>
                </a:ext>
              </a:extLst>
            </p:cNvPr>
            <p:cNvSpPr txBox="1"/>
            <p:nvPr/>
          </p:nvSpPr>
          <p:spPr>
            <a:xfrm>
              <a:off x="2228860" y="3257789"/>
              <a:ext cx="2402281" cy="176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>
                  <a:solidFill>
                    <a:srgbClr val="FEFFFF"/>
                  </a:solidFill>
                  <a:latin typeface="Adobe Gothic Std B"/>
                </a:rPr>
                <a:t>Biogene</a:t>
              </a:r>
              <a:r>
                <a:rPr lang="en-GB" b="1" dirty="0">
                  <a:solidFill>
                    <a:srgbClr val="FEFFFF"/>
                  </a:solidFill>
                  <a:latin typeface="Adobe Gothic Std B"/>
                </a:rPr>
                <a:t> Rest- und </a:t>
              </a:r>
              <a:r>
                <a:rPr lang="en-GB" b="1" dirty="0" err="1">
                  <a:solidFill>
                    <a:srgbClr val="FEFFFF"/>
                  </a:solidFill>
                  <a:latin typeface="Adobe Gothic Std B"/>
                </a:rPr>
                <a:t>Abfallstoffe</a:t>
              </a:r>
              <a:r>
                <a:rPr lang="cs-CZ" b="1" dirty="0">
                  <a:solidFill>
                    <a:srgbClr val="FEFFFF"/>
                  </a:solidFill>
                  <a:latin typeface="Adobe Gothic Std B"/>
                </a:rPr>
                <a:t> </a:t>
              </a:r>
              <a:r>
                <a:rPr lang="de-DE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Biogenní</a:t>
              </a:r>
              <a:r>
                <a:rPr lang="de-DE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 </a:t>
              </a:r>
              <a:r>
                <a:rPr lang="de-DE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zbytky</a:t>
              </a:r>
              <a:r>
                <a:rPr lang="de-DE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 a </a:t>
              </a:r>
              <a:r>
                <a:rPr lang="de-DE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dobe Gothic Std B"/>
                </a:rPr>
                <a:t>odpady</a:t>
              </a:r>
              <a:endParaRPr lang="de-D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Gothic Std B"/>
              </a:endParaRPr>
            </a:p>
            <a:p>
              <a:pPr algn="ctr"/>
              <a:endParaRPr lang="en-GB" b="1" dirty="0">
                <a:solidFill>
                  <a:srgbClr val="FEFFFF"/>
                </a:solidFill>
                <a:latin typeface="Adobe Gothic Std B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800BA86-546D-4F93-97D8-B2BBE323E3E6}"/>
              </a:ext>
            </a:extLst>
          </p:cNvPr>
          <p:cNvGrpSpPr>
            <a:grpSpLocks noChangeAspect="1"/>
          </p:cNvGrpSpPr>
          <p:nvPr/>
        </p:nvGrpSpPr>
        <p:grpSpPr>
          <a:xfrm>
            <a:off x="310135" y="262389"/>
            <a:ext cx="3420000" cy="2190463"/>
            <a:chOff x="7069931" y="2513962"/>
            <a:chExt cx="4104261" cy="2628725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520F95F-E1D8-48F9-9739-652AAD804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353" y="2513962"/>
              <a:ext cx="4093839" cy="26287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F6B1D08-D82F-458E-9D82-D26823B62DF4}"/>
                </a:ext>
              </a:extLst>
            </p:cNvPr>
            <p:cNvSpPr txBox="1"/>
            <p:nvPr/>
          </p:nvSpPr>
          <p:spPr>
            <a:xfrm>
              <a:off x="7069931" y="4081003"/>
              <a:ext cx="3343611" cy="48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FEFFFF"/>
                  </a:solidFill>
                  <a:latin typeface="Adobe Gothic Std B"/>
                </a:rPr>
                <a:t>Erneuerbarer Strom</a:t>
              </a:r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A0796BB2-1B49-40B2-9156-1A201D935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4" y="6511525"/>
            <a:ext cx="789173" cy="298327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4DE11E7-23B7-4184-BD6A-2116C338A7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10" y="827309"/>
            <a:ext cx="880837" cy="880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131013F-1A4C-4844-8B4A-D41A9ADC67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77" y="2546739"/>
            <a:ext cx="1166185" cy="116618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DFB21A6-8A13-4FE2-BF68-3662AFC901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67" y="2308037"/>
            <a:ext cx="1705951" cy="170595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0CF51D2-2E78-4A23-92A4-2A2C24798AED}"/>
              </a:ext>
            </a:extLst>
          </p:cNvPr>
          <p:cNvSpPr txBox="1"/>
          <p:nvPr/>
        </p:nvSpPr>
        <p:spPr>
          <a:xfrm>
            <a:off x="4824831" y="1938705"/>
            <a:ext cx="150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Elektrolyseur</a:t>
            </a:r>
            <a:endParaRPr lang="en-GB" b="1" dirty="0"/>
          </a:p>
          <a:p>
            <a:pPr algn="ctr"/>
            <a:r>
              <a:rPr lang="de-DE" b="1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Elektrolyzér</a:t>
            </a:r>
            <a:endParaRPr lang="de-DE" b="1" dirty="0">
              <a:solidFill>
                <a:srgbClr val="3D521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b="1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87FC2A8-5F12-42DD-9732-51B4777B0C3B}"/>
              </a:ext>
            </a:extLst>
          </p:cNvPr>
          <p:cNvSpPr txBox="1"/>
          <p:nvPr/>
        </p:nvSpPr>
        <p:spPr>
          <a:xfrm>
            <a:off x="7221611" y="3841038"/>
            <a:ext cx="22707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err="1"/>
              <a:t>Biologische</a:t>
            </a:r>
            <a:r>
              <a:rPr lang="en-GB" sz="1500" b="1" dirty="0"/>
              <a:t> </a:t>
            </a:r>
            <a:r>
              <a:rPr lang="en-GB" sz="1500" b="1" dirty="0" err="1"/>
              <a:t>Methanisierung</a:t>
            </a:r>
            <a:endParaRPr lang="en-GB" sz="1500" b="1" dirty="0"/>
          </a:p>
          <a:p>
            <a:pPr algn="ctr"/>
            <a:r>
              <a:rPr lang="de-DE" sz="1600" b="1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Biologická</a:t>
            </a:r>
            <a:r>
              <a:rPr lang="de-DE" sz="1600" b="1" dirty="0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metanizace</a:t>
            </a:r>
            <a:endParaRPr lang="de-DE" sz="1600" b="1" dirty="0">
              <a:solidFill>
                <a:srgbClr val="3D521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500" b="1" dirty="0"/>
          </a:p>
          <a:p>
            <a:pPr algn="ctr"/>
            <a:endParaRPr lang="en-GB" sz="1500" b="1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296D80B-3A5E-4106-A0D1-99DD8A1C2CDB}"/>
              </a:ext>
            </a:extLst>
          </p:cNvPr>
          <p:cNvSpPr txBox="1"/>
          <p:nvPr/>
        </p:nvSpPr>
        <p:spPr>
          <a:xfrm>
            <a:off x="10196043" y="4108442"/>
            <a:ext cx="1564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Erneuerbares</a:t>
            </a:r>
            <a:r>
              <a:rPr lang="en-GB" b="1" dirty="0"/>
              <a:t>, </a:t>
            </a:r>
            <a:r>
              <a:rPr lang="en-GB" b="1" dirty="0" err="1"/>
              <a:t>grünes</a:t>
            </a:r>
            <a:r>
              <a:rPr lang="en-GB" b="1" dirty="0"/>
              <a:t> </a:t>
            </a:r>
            <a:r>
              <a:rPr lang="en-GB" b="1" dirty="0" err="1"/>
              <a:t>Erdgas</a:t>
            </a:r>
            <a:endParaRPr lang="en-GB" b="1" dirty="0"/>
          </a:p>
          <a:p>
            <a:pPr algn="ctr"/>
            <a:r>
              <a:rPr lang="de-DE" b="1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Obnovitelný</a:t>
            </a:r>
            <a:r>
              <a:rPr lang="de-DE" b="1" dirty="0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b="1" dirty="0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ekologický</a:t>
            </a:r>
            <a:r>
              <a:rPr lang="de-DE" b="1" dirty="0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zemní</a:t>
            </a:r>
            <a:r>
              <a:rPr lang="cs-CZ" b="1" dirty="0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plyn</a:t>
            </a:r>
            <a:endParaRPr lang="de-DE" b="1" dirty="0">
              <a:solidFill>
                <a:srgbClr val="3D521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b="1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E7090C6-65C0-4F66-BFB5-FF1AAAAE69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67" y="915989"/>
            <a:ext cx="711603" cy="71160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D9F7BCE-EC8C-4D53-98C2-E8365499BC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01" y="4863696"/>
            <a:ext cx="1065363" cy="1065363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296CF2B-EA28-46AA-90EF-F97BFB503472}"/>
              </a:ext>
            </a:extLst>
          </p:cNvPr>
          <p:cNvSpPr txBox="1"/>
          <p:nvPr/>
        </p:nvSpPr>
        <p:spPr>
          <a:xfrm>
            <a:off x="4245684" y="5926924"/>
            <a:ext cx="272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Torrefizierung</a:t>
            </a:r>
            <a:r>
              <a:rPr lang="en-GB" b="1" dirty="0"/>
              <a:t>, </a:t>
            </a:r>
            <a:r>
              <a:rPr lang="en-GB" b="1" dirty="0" err="1"/>
              <a:t>Vergasung</a:t>
            </a:r>
            <a:endParaRPr lang="en-GB" b="1" dirty="0"/>
          </a:p>
          <a:p>
            <a:pPr algn="ctr"/>
            <a:r>
              <a:rPr lang="de-DE" b="1" dirty="0" err="1">
                <a:solidFill>
                  <a:srgbClr val="3D5213"/>
                </a:solidFill>
              </a:rPr>
              <a:t>torrefakce</a:t>
            </a:r>
            <a:r>
              <a:rPr lang="de-DE" b="1" dirty="0">
                <a:solidFill>
                  <a:srgbClr val="3D5213"/>
                </a:solidFill>
              </a:rPr>
              <a:t>, </a:t>
            </a:r>
            <a:r>
              <a:rPr lang="de-DE" b="1" dirty="0" err="1">
                <a:solidFill>
                  <a:srgbClr val="3D5213"/>
                </a:solidFill>
              </a:rPr>
              <a:t>zplyňování</a:t>
            </a:r>
            <a:endParaRPr lang="de-DE" b="1" dirty="0">
              <a:solidFill>
                <a:srgbClr val="3D5213"/>
              </a:solidFill>
            </a:endParaRPr>
          </a:p>
          <a:p>
            <a:pPr algn="ctr"/>
            <a:endParaRPr lang="en-GB" b="1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A9F71D36-FEA9-4DFC-A3DC-70C120D430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71" y="5074639"/>
            <a:ext cx="909593" cy="909593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E7A733A8-5D76-4163-BBD7-7D11BE786600}"/>
              </a:ext>
            </a:extLst>
          </p:cNvPr>
          <p:cNvSpPr txBox="1"/>
          <p:nvPr/>
        </p:nvSpPr>
        <p:spPr>
          <a:xfrm>
            <a:off x="6984067" y="5926370"/>
            <a:ext cx="272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Synthesegas</a:t>
            </a:r>
            <a:endParaRPr lang="en-GB" b="1" dirty="0"/>
          </a:p>
          <a:p>
            <a:pPr algn="ctr"/>
            <a:r>
              <a:rPr lang="de-DE" b="1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Syntetický</a:t>
            </a:r>
            <a:r>
              <a:rPr lang="de-DE" b="1" dirty="0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3D521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plyn</a:t>
            </a:r>
            <a:endParaRPr lang="de-DE" b="1" dirty="0">
              <a:solidFill>
                <a:srgbClr val="3D521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b="1" dirty="0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5F79DA35-AD3D-4B98-820D-D902957F87AB}"/>
              </a:ext>
            </a:extLst>
          </p:cNvPr>
          <p:cNvCxnSpPr/>
          <p:nvPr/>
        </p:nvCxnSpPr>
        <p:spPr>
          <a:xfrm>
            <a:off x="4058300" y="1357620"/>
            <a:ext cx="6896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22E945C2-5226-4E4F-917E-FCBFC7E4CBA3}"/>
              </a:ext>
            </a:extLst>
          </p:cNvPr>
          <p:cNvCxnSpPr>
            <a:cxnSpLocks/>
          </p:cNvCxnSpPr>
          <p:nvPr/>
        </p:nvCxnSpPr>
        <p:spPr>
          <a:xfrm>
            <a:off x="6485962" y="1329126"/>
            <a:ext cx="11818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A568524-8485-4850-81BD-6B02F3C34FDA}"/>
              </a:ext>
            </a:extLst>
          </p:cNvPr>
          <p:cNvCxnSpPr/>
          <p:nvPr/>
        </p:nvCxnSpPr>
        <p:spPr>
          <a:xfrm>
            <a:off x="4050426" y="5426444"/>
            <a:ext cx="6896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B8A57206-EEA8-47B9-B7B7-C16B04B6A348}"/>
              </a:ext>
            </a:extLst>
          </p:cNvPr>
          <p:cNvCxnSpPr>
            <a:cxnSpLocks/>
          </p:cNvCxnSpPr>
          <p:nvPr/>
        </p:nvCxnSpPr>
        <p:spPr>
          <a:xfrm>
            <a:off x="6577367" y="5426444"/>
            <a:ext cx="11818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B09A6148-435B-4D68-BA61-CDC737341BB5}"/>
              </a:ext>
            </a:extLst>
          </p:cNvPr>
          <p:cNvCxnSpPr>
            <a:cxnSpLocks/>
          </p:cNvCxnSpPr>
          <p:nvPr/>
        </p:nvCxnSpPr>
        <p:spPr>
          <a:xfrm flipV="1">
            <a:off x="8342267" y="4543068"/>
            <a:ext cx="0" cy="459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2D78863F-E92D-4AE9-ADA4-2B5C33D73251}"/>
              </a:ext>
            </a:extLst>
          </p:cNvPr>
          <p:cNvCxnSpPr>
            <a:cxnSpLocks/>
          </p:cNvCxnSpPr>
          <p:nvPr/>
        </p:nvCxnSpPr>
        <p:spPr>
          <a:xfrm>
            <a:off x="8313239" y="1842043"/>
            <a:ext cx="0" cy="465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CEAC733E-DE4D-49DB-975F-E112CFC37155}"/>
              </a:ext>
            </a:extLst>
          </p:cNvPr>
          <p:cNvCxnSpPr/>
          <p:nvPr/>
        </p:nvCxnSpPr>
        <p:spPr>
          <a:xfrm>
            <a:off x="9239283" y="3219532"/>
            <a:ext cx="6896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67950070-04B7-4171-8B1C-FADDA7C8CEF4}"/>
              </a:ext>
            </a:extLst>
          </p:cNvPr>
          <p:cNvSpPr/>
          <p:nvPr/>
        </p:nvSpPr>
        <p:spPr>
          <a:xfrm>
            <a:off x="-721587" y="6308488"/>
            <a:ext cx="1828800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B23D2D2F-236E-4C5F-BA4F-5DD6AE7DF6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" y="6454600"/>
            <a:ext cx="789173" cy="298327"/>
          </a:xfrm>
          <a:prstGeom prst="rect">
            <a:avLst/>
          </a:prstGeom>
          <a:noFill/>
          <a:effectLst/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ED85DEEF-E641-4533-8B69-D65954F3A9D5}"/>
              </a:ext>
            </a:extLst>
          </p:cNvPr>
          <p:cNvSpPr/>
          <p:nvPr/>
        </p:nvSpPr>
        <p:spPr>
          <a:xfrm>
            <a:off x="8903151" y="-548831"/>
            <a:ext cx="3990975" cy="21437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Slika 1">
            <a:extLst>
              <a:ext uri="{FF2B5EF4-FFF2-40B4-BE49-F238E27FC236}">
                <a16:creationId xmlns:a16="http://schemas.microsoft.com/office/drawing/2014/main" id="{AA7B3F12-69C9-436A-A487-BC2506A0A2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5" y="-8425"/>
            <a:ext cx="2800255" cy="11106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E00862-8822-2B12-AB76-9B7A89EBBAE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73" y="2875771"/>
            <a:ext cx="920268" cy="92026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77211" y="1910163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Gothic Std B"/>
              </a:rPr>
              <a:t>Obnovitelná</a:t>
            </a:r>
            <a:r>
              <a:rPr lang="de-D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Gothic Std B"/>
              </a:rPr>
              <a:t> </a:t>
            </a:r>
            <a:r>
              <a:rPr lang="de-DE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Gothic Std B"/>
              </a:rPr>
              <a:t>elektřina</a:t>
            </a:r>
            <a:endParaRPr lang="de-D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2122037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9" grpId="0"/>
      <p:bldP spid="31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CA59B-778E-4802-9376-FA886A39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712857"/>
            <a:ext cx="10515600" cy="681013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Herausforderungen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für</a:t>
            </a:r>
            <a:r>
              <a:rPr lang="en-GB" dirty="0">
                <a:solidFill>
                  <a:schemeClr val="tx1"/>
                </a:solidFill>
              </a:rPr>
              <a:t> den </a:t>
            </a:r>
            <a:r>
              <a:rPr lang="en-GB" dirty="0" err="1">
                <a:solidFill>
                  <a:schemeClr val="tx1"/>
                </a:solidFill>
              </a:rPr>
              <a:t>Donauraum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AB1B2C-FBB2-4531-A2F7-88429CFA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B0CFDC-31DF-4C6D-B7C6-40424FFD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Technologiezentrum Energie | Hochschule Landshut | Astrid Heindel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E3EFAD-A032-4D27-83EB-FF7C4218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8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E96FA4-E5D9-4ECB-AACF-E70A5F63C83D}"/>
              </a:ext>
            </a:extLst>
          </p:cNvPr>
          <p:cNvSpPr txBox="1"/>
          <p:nvPr/>
        </p:nvSpPr>
        <p:spPr>
          <a:xfrm>
            <a:off x="8594997" y="4054328"/>
            <a:ext cx="336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Fehlende</a:t>
            </a:r>
            <a:r>
              <a:rPr lang="en-GB" b="1" dirty="0"/>
              <a:t> </a:t>
            </a:r>
            <a:r>
              <a:rPr lang="en-GB" b="1" dirty="0" err="1"/>
              <a:t>Anreize</a:t>
            </a:r>
            <a:r>
              <a:rPr lang="en-GB" b="1" dirty="0"/>
              <a:t> und </a:t>
            </a:r>
            <a:r>
              <a:rPr lang="en-GB" b="1" dirty="0" err="1"/>
              <a:t>Unterstützung</a:t>
            </a:r>
            <a:r>
              <a:rPr lang="en-GB" b="1" dirty="0"/>
              <a:t> </a:t>
            </a:r>
            <a:r>
              <a:rPr lang="en-GB" b="1" dirty="0" err="1"/>
              <a:t>für</a:t>
            </a:r>
            <a:r>
              <a:rPr lang="en-GB" b="1" dirty="0"/>
              <a:t> </a:t>
            </a:r>
            <a:r>
              <a:rPr lang="en-GB" b="1" dirty="0" err="1"/>
              <a:t>Investitionen</a:t>
            </a:r>
            <a:endParaRPr lang="en-GB" b="1" dirty="0"/>
          </a:p>
        </p:txBody>
      </p:sp>
      <p:pic>
        <p:nvPicPr>
          <p:cNvPr id="11" name="Grafik 10" descr="Euro">
            <a:extLst>
              <a:ext uri="{FF2B5EF4-FFF2-40B4-BE49-F238E27FC236}">
                <a16:creationId xmlns:a16="http://schemas.microsoft.com/office/drawing/2014/main" id="{D8867A0B-F665-4634-953C-0B7C48680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8783" y="1960612"/>
            <a:ext cx="2078996" cy="20789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C85B718-71E9-4F54-B199-3BE76DD30167}"/>
              </a:ext>
            </a:extLst>
          </p:cNvPr>
          <p:cNvSpPr txBox="1"/>
          <p:nvPr/>
        </p:nvSpPr>
        <p:spPr>
          <a:xfrm>
            <a:off x="364056" y="4223863"/>
            <a:ext cx="367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Rechtliche Barrieren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21A7EA-B30E-4A7D-97BA-D7D781018253}"/>
              </a:ext>
            </a:extLst>
          </p:cNvPr>
          <p:cNvSpPr txBox="1"/>
          <p:nvPr/>
        </p:nvSpPr>
        <p:spPr>
          <a:xfrm>
            <a:off x="4041807" y="4235152"/>
            <a:ext cx="367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Fehlende</a:t>
            </a:r>
            <a:r>
              <a:rPr lang="en-GB" b="1" dirty="0"/>
              <a:t> </a:t>
            </a:r>
            <a:r>
              <a:rPr lang="en-GB" b="1" dirty="0" err="1"/>
              <a:t>Daten</a:t>
            </a:r>
            <a:endParaRPr lang="en-GB" b="1" dirty="0"/>
          </a:p>
        </p:txBody>
      </p:sp>
      <p:pic>
        <p:nvPicPr>
          <p:cNvPr id="13" name="Grafik 12" descr="Geöffneter Ordner">
            <a:extLst>
              <a:ext uri="{FF2B5EF4-FFF2-40B4-BE49-F238E27FC236}">
                <a16:creationId xmlns:a16="http://schemas.microsoft.com/office/drawing/2014/main" id="{D50E7CFE-E71C-4A4B-9387-323795A89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7366" y="1726784"/>
            <a:ext cx="2542921" cy="254292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DBED049-AC60-4C6B-B2A4-32D2617877D1}"/>
              </a:ext>
            </a:extLst>
          </p:cNvPr>
          <p:cNvSpPr txBox="1"/>
          <p:nvPr/>
        </p:nvSpPr>
        <p:spPr>
          <a:xfrm>
            <a:off x="535257" y="5273049"/>
            <a:ext cx="1137079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ym typeface="Wingdings" panose="05000000000000000000" pitchFamily="2" charset="2"/>
              </a:rPr>
              <a:t> </a:t>
            </a:r>
            <a:r>
              <a:rPr lang="en-GB" sz="3600" b="1" dirty="0" err="1"/>
              <a:t>Transnationale</a:t>
            </a:r>
            <a:r>
              <a:rPr lang="en-GB" sz="3600" b="1" dirty="0"/>
              <a:t> </a:t>
            </a:r>
            <a:r>
              <a:rPr lang="en-GB" sz="3600" b="1" dirty="0" err="1"/>
              <a:t>Zusammenarbeit</a:t>
            </a:r>
            <a:endParaRPr lang="en-GB" sz="3600" b="1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871A13C-F95C-4DBE-A334-82020A808F6B}"/>
              </a:ext>
            </a:extLst>
          </p:cNvPr>
          <p:cNvSpPr/>
          <p:nvPr/>
        </p:nvSpPr>
        <p:spPr>
          <a:xfrm>
            <a:off x="1008936" y="1521569"/>
            <a:ext cx="26051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600" dirty="0"/>
              <a:t>§§</a:t>
            </a:r>
          </a:p>
          <a:p>
            <a:pPr>
              <a:spcAft>
                <a:spcPts val="1200"/>
              </a:spcAft>
            </a:pPr>
            <a:endParaRPr lang="de-DE" sz="6600" b="1" dirty="0"/>
          </a:p>
          <a:p>
            <a:pPr>
              <a:spcAft>
                <a:spcPts val="1200"/>
              </a:spcAft>
            </a:pPr>
            <a:endParaRPr lang="de-DE" b="1" dirty="0">
              <a:solidFill>
                <a:srgbClr val="80808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770772" y="1292047"/>
            <a:ext cx="4247509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 err="1">
                <a:solidFill>
                  <a:srgbClr val="DAAF0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Výzvy</a:t>
            </a:r>
            <a:r>
              <a:rPr lang="de-DE" sz="4000" b="1" dirty="0">
                <a:solidFill>
                  <a:srgbClr val="DAAF0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de-DE" sz="4000" b="1" dirty="0" err="1">
                <a:solidFill>
                  <a:srgbClr val="DAAF0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Podunají</a:t>
            </a:r>
            <a:endParaRPr lang="de-DE" sz="4000" b="1" dirty="0">
              <a:solidFill>
                <a:srgbClr val="DAAF0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380300" y="4580822"/>
            <a:ext cx="168738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Právní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překážky</a:t>
            </a:r>
            <a:endParaRPr lang="de-DE" b="1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44092" y="4565914"/>
            <a:ext cx="187730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Nedostatek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údajů</a:t>
            </a:r>
            <a:endParaRPr lang="de-DE" b="1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633940" y="4626988"/>
            <a:ext cx="332891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Nedostatek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pobídek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podpory</a:t>
            </a:r>
            <a:r>
              <a:rPr lang="en-GB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en-GB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investice</a:t>
            </a:r>
            <a:endParaRPr lang="de-DE" b="1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DBED049-AC60-4C6B-B2A4-32D2617877D1}"/>
              </a:ext>
            </a:extLst>
          </p:cNvPr>
          <p:cNvSpPr txBox="1"/>
          <p:nvPr/>
        </p:nvSpPr>
        <p:spPr>
          <a:xfrm>
            <a:off x="535256" y="5907058"/>
            <a:ext cx="1137079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D5213"/>
                </a:solidFill>
                <a:sym typeface="Wingdings" panose="05000000000000000000" pitchFamily="2" charset="2"/>
              </a:rPr>
              <a:t></a:t>
            </a:r>
            <a:r>
              <a:rPr lang="cs-CZ" sz="3600" b="1" dirty="0">
                <a:sym typeface="Wingdings" panose="05000000000000000000" pitchFamily="2" charset="2"/>
              </a:rPr>
              <a:t> </a:t>
            </a:r>
            <a:r>
              <a:rPr lang="cs-CZ" sz="3600" b="1" dirty="0">
                <a:solidFill>
                  <a:srgbClr val="3D5213"/>
                </a:solidFill>
                <a:sym typeface="Wingdings" panose="05000000000000000000" pitchFamily="2" charset="2"/>
              </a:rPr>
              <a:t>Nadnárodní spolupráce</a:t>
            </a:r>
            <a:endParaRPr lang="en-GB" sz="3600" b="1" dirty="0">
              <a:solidFill>
                <a:srgbClr val="3D52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18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97977" y="733903"/>
            <a:ext cx="9709080" cy="6810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/>
              <a:t>Rechtliche</a:t>
            </a:r>
            <a:r>
              <a:rPr lang="en-GB" dirty="0"/>
              <a:t> </a:t>
            </a:r>
            <a:r>
              <a:rPr lang="en-GB" dirty="0" err="1"/>
              <a:t>Barrieren</a:t>
            </a:r>
            <a:endParaRPr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22.09.2022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Technologiezentrum Energie | Hochschule Landshut | Astrid </a:t>
            </a:r>
            <a:r>
              <a:rPr lang="de-DE" dirty="0" err="1"/>
              <a:t>Heindel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440282" y="526411"/>
            <a:ext cx="24523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de-DE" sz="6000"/>
              <a:t>§§</a:t>
            </a:r>
            <a:endParaRPr/>
          </a:p>
          <a:p>
            <a:pPr>
              <a:spcAft>
                <a:spcPts val="1200"/>
              </a:spcAft>
              <a:defRPr/>
            </a:pPr>
            <a:endParaRPr lang="de-DE" sz="6600" b="1"/>
          </a:p>
          <a:p>
            <a:pPr>
              <a:spcAft>
                <a:spcPts val="1200"/>
              </a:spcAft>
              <a:defRPr/>
            </a:pPr>
            <a:endParaRPr lang="de-DE" b="1">
              <a:solidFill>
                <a:srgbClr val="80808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23392" y="2205460"/>
            <a:ext cx="21488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+mj-ea"/>
                <a:cs typeface="+mj-cs"/>
              </a:rPr>
              <a:t>1. Schritt</a:t>
            </a:r>
          </a:p>
          <a:p>
            <a:r>
              <a:rPr lang="de-DE" dirty="0"/>
              <a:t>Analyse der rechtlichen und politischen </a:t>
            </a:r>
            <a:r>
              <a:rPr lang="de-DE" dirty="0" err="1"/>
              <a:t>Rahmenbedinungen</a:t>
            </a:r>
            <a:r>
              <a:rPr lang="de-DE" dirty="0"/>
              <a:t> für Power-</a:t>
            </a:r>
            <a:r>
              <a:rPr lang="de-DE" dirty="0" err="1"/>
              <a:t>to</a:t>
            </a:r>
            <a:r>
              <a:rPr lang="de-DE" dirty="0"/>
              <a:t>-Gas</a:t>
            </a:r>
            <a:endParaRPr lang="de-AT" sz="1600" dirty="0"/>
          </a:p>
        </p:txBody>
      </p:sp>
      <p:sp>
        <p:nvSpPr>
          <p:cNvPr id="11" name="Foliennummernplatzhalter 5"/>
          <p:cNvSpPr txBox="1">
            <a:spLocks/>
          </p:cNvSpPr>
          <p:nvPr/>
        </p:nvSpPr>
        <p:spPr bwMode="auto">
          <a:xfrm>
            <a:off x="9448800" y="64826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B5F4A-8289-476B-B54C-6029EF608BBD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12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715266"/>
              </p:ext>
            </p:extLst>
          </p:nvPr>
        </p:nvGraphicFramePr>
        <p:xfrm>
          <a:off x="5447928" y="1844824"/>
          <a:ext cx="6264696" cy="454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feld 13"/>
          <p:cNvSpPr txBox="1"/>
          <p:nvPr/>
        </p:nvSpPr>
        <p:spPr bwMode="auto">
          <a:xfrm>
            <a:off x="623392" y="4484598"/>
            <a:ext cx="193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+mj-ea"/>
                <a:cs typeface="+mj-cs"/>
              </a:rPr>
              <a:t>2. Schritt</a:t>
            </a:r>
          </a:p>
          <a:p>
            <a:r>
              <a:rPr lang="de-DE" dirty="0"/>
              <a:t>Identifikation von Barrieren</a:t>
            </a:r>
          </a:p>
          <a:p>
            <a:endParaRPr lang="de-AT" sz="1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BC9BAE-0680-3B2F-618F-0FB26757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F4A-8289-476B-B54C-6029EF608BBD}" type="slidenum">
              <a:rPr lang="de-DE" smtClean="0"/>
              <a:t>9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014258" y="1309873"/>
            <a:ext cx="342183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Právní</a:t>
            </a:r>
            <a:r>
              <a:rPr lang="de-DE" sz="4000" dirty="0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solidFill>
                  <a:srgbClr val="DAAF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překážky</a:t>
            </a:r>
            <a:endParaRPr lang="de-DE" sz="4000" dirty="0">
              <a:solidFill>
                <a:srgbClr val="DAAF0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75778" y="2205460"/>
            <a:ext cx="258986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de-DE" sz="28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Krok</a:t>
            </a:r>
            <a:endParaRPr lang="cs-CZ" sz="2800" b="1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3D5213"/>
                </a:solidFill>
              </a:rPr>
              <a:t>Analýza</a:t>
            </a:r>
            <a:r>
              <a:rPr lang="en-GB" dirty="0">
                <a:solidFill>
                  <a:srgbClr val="3D5213"/>
                </a:solidFill>
              </a:rPr>
              <a:t> </a:t>
            </a:r>
            <a:r>
              <a:rPr lang="en-GB" dirty="0" err="1">
                <a:solidFill>
                  <a:srgbClr val="3D5213"/>
                </a:solidFill>
              </a:rPr>
              <a:t>právních</a:t>
            </a:r>
            <a:r>
              <a:rPr lang="en-GB" dirty="0">
                <a:solidFill>
                  <a:srgbClr val="3D5213"/>
                </a:solidFill>
              </a:rPr>
              <a:t> a </a:t>
            </a:r>
            <a:r>
              <a:rPr lang="en-GB" dirty="0" err="1">
                <a:solidFill>
                  <a:srgbClr val="3D5213"/>
                </a:solidFill>
              </a:rPr>
              <a:t>politických</a:t>
            </a:r>
            <a:r>
              <a:rPr lang="en-GB" dirty="0">
                <a:solidFill>
                  <a:srgbClr val="3D5213"/>
                </a:solidFill>
              </a:rPr>
              <a:t> </a:t>
            </a:r>
            <a:r>
              <a:rPr lang="en-GB" dirty="0" err="1">
                <a:solidFill>
                  <a:srgbClr val="3D5213"/>
                </a:solidFill>
              </a:rPr>
              <a:t>rámcových</a:t>
            </a:r>
            <a:r>
              <a:rPr lang="en-GB" dirty="0">
                <a:solidFill>
                  <a:srgbClr val="3D5213"/>
                </a:solidFill>
              </a:rPr>
              <a:t> </a:t>
            </a:r>
            <a:r>
              <a:rPr lang="en-GB" dirty="0" err="1">
                <a:solidFill>
                  <a:srgbClr val="3D5213"/>
                </a:solidFill>
              </a:rPr>
              <a:t>podmínek</a:t>
            </a:r>
            <a:r>
              <a:rPr lang="en-GB" dirty="0">
                <a:solidFill>
                  <a:srgbClr val="3D5213"/>
                </a:solidFill>
              </a:rPr>
              <a:t> pro power-to-gas</a:t>
            </a:r>
            <a:endParaRPr lang="de-DE" dirty="0">
              <a:solidFill>
                <a:srgbClr val="3D5213"/>
              </a:solidFill>
            </a:endParaRPr>
          </a:p>
          <a:p>
            <a:endParaRPr lang="cs-CZ" b="1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800" b="1" dirty="0">
              <a:solidFill>
                <a:srgbClr val="3D521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075778" y="4456770"/>
            <a:ext cx="1890582" cy="1351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800" b="1" dirty="0" err="1">
                <a:solidFill>
                  <a:srgbClr val="3D521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Krok</a:t>
            </a:r>
            <a:endParaRPr lang="cs-CZ" sz="2800" b="1" dirty="0">
              <a:solidFill>
                <a:srgbClr val="3D521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3D5213"/>
                </a:solidFill>
              </a:rPr>
              <a:t>Identifikace</a:t>
            </a:r>
            <a:r>
              <a:rPr lang="en-GB" dirty="0">
                <a:solidFill>
                  <a:srgbClr val="3D5213"/>
                </a:solidFill>
              </a:rPr>
              <a:t> </a:t>
            </a:r>
            <a:r>
              <a:rPr lang="en-GB" dirty="0" err="1">
                <a:solidFill>
                  <a:srgbClr val="3D5213"/>
                </a:solidFill>
              </a:rPr>
              <a:t>bariér</a:t>
            </a:r>
            <a:endParaRPr lang="de-DE" dirty="0">
              <a:solidFill>
                <a:srgbClr val="3D5213"/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de-DE" b="1" dirty="0">
              <a:solidFill>
                <a:srgbClr val="3D521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Microsoft Office PowerPoint</Application>
  <PresentationFormat>Breitbild</PresentationFormat>
  <Paragraphs>290</Paragraphs>
  <Slides>22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Projektkonsortium</vt:lpstr>
      <vt:lpstr>Projektdaten</vt:lpstr>
      <vt:lpstr>PowerPoint-Präsentation</vt:lpstr>
      <vt:lpstr>PowerPoint-Präsentation</vt:lpstr>
      <vt:lpstr>Herausforderungen für den Donauraum</vt:lpstr>
      <vt:lpstr>Rechtliche Barrieren</vt:lpstr>
      <vt:lpstr>Rechtliche Barrieren</vt:lpstr>
      <vt:lpstr>PowerPoint-Präsentation</vt:lpstr>
      <vt:lpstr>Transnationaler Erneuerbare Energien Atlas</vt:lpstr>
      <vt:lpstr>Unterstützung von Investitionen</vt:lpstr>
      <vt:lpstr>Optimierungstool Optimalizační nástroj </vt:lpstr>
      <vt:lpstr>Optimierungstool Optimalizační nástroj </vt:lpstr>
      <vt:lpstr>Danube Energy Platform</vt:lpstr>
      <vt:lpstr>Stärkung transnationaler Kooperation… Posílení nadnárodní spolupráce... </vt:lpstr>
      <vt:lpstr>PowerPoint-Präsentation</vt:lpstr>
      <vt:lpstr>PowerPoint-Präsentation</vt:lpstr>
      <vt:lpstr>Warum Interreg?   Proč Interreg? </vt:lpstr>
      <vt:lpstr>Weitere Vorhaben Další projekty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DanuP-2-Gas</dc:title>
  <dc:creator>Heindel Astrid</dc:creator>
  <cp:lastModifiedBy>Anett Browarzik</cp:lastModifiedBy>
  <cp:revision>204</cp:revision>
  <dcterms:created xsi:type="dcterms:W3CDTF">2021-09-03T10:24:49Z</dcterms:created>
  <dcterms:modified xsi:type="dcterms:W3CDTF">2022-09-28T06:02:03Z</dcterms:modified>
</cp:coreProperties>
</file>